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56" r:id="rId5"/>
    <p:sldId id="257" r:id="rId6"/>
    <p:sldId id="293" r:id="rId7"/>
    <p:sldId id="284" r:id="rId8"/>
    <p:sldId id="258" r:id="rId9"/>
    <p:sldId id="296" r:id="rId10"/>
    <p:sldId id="291" r:id="rId11"/>
    <p:sldId id="285" r:id="rId12"/>
    <p:sldId id="286" r:id="rId13"/>
    <p:sldId id="287" r:id="rId14"/>
    <p:sldId id="288" r:id="rId15"/>
    <p:sldId id="309" r:id="rId16"/>
    <p:sldId id="295" r:id="rId17"/>
    <p:sldId id="30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802F1-7AC6-C565-49C8-D17349D5B831}" name="Karen Bow" initials="KB" userId="S::karen.bow@nhvr.gov.au::98721e63-86e1-4b68-ad0f-a36a73cfa34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6A4A2-6042-4339-BC22-076D92C3D436}" v="1" dt="2025-09-09T01:33:00.149"/>
    <p1510:client id="{C2AEC5BE-E512-C048-FEB0-54A626E88306}" v="2" dt="2025-09-09T01:23:16.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ow" userId="S::karen.bow@nhvr.gov.au::98721e63-86e1-4b68-ad0f-a36a73cfa347" providerId="AD" clId="Web-{0F2F01A9-4E4B-4124-8D0C-A6CA5687BAA1}"/>
    <pc:docChg chg="mod modSld">
      <pc:chgData name="Karen Bow" userId="S::karen.bow@nhvr.gov.au::98721e63-86e1-4b68-ad0f-a36a73cfa347" providerId="AD" clId="Web-{0F2F01A9-4E4B-4124-8D0C-A6CA5687BAA1}" dt="2025-08-18T05:31:43.367" v="7"/>
      <pc:docMkLst>
        <pc:docMk/>
      </pc:docMkLst>
      <pc:sldChg chg="modNotes">
        <pc:chgData name="Karen Bow" userId="S::karen.bow@nhvr.gov.au::98721e63-86e1-4b68-ad0f-a36a73cfa347" providerId="AD" clId="Web-{0F2F01A9-4E4B-4124-8D0C-A6CA5687BAA1}" dt="2025-08-18T05:27:02.655" v="6"/>
        <pc:sldMkLst>
          <pc:docMk/>
          <pc:sldMk cId="481507486" sldId="257"/>
        </pc:sldMkLst>
      </pc:sldChg>
    </pc:docChg>
  </pc:docChgLst>
  <pc:docChgLst>
    <pc:chgData name="Karen Bow" userId="S::karen.bow@nhvr.gov.au::98721e63-86e1-4b68-ad0f-a36a73cfa347" providerId="AD" clId="Web-{4EBDDBD6-33EB-433C-93D0-F3866D9D0D84}"/>
    <pc:docChg chg="modSld">
      <pc:chgData name="Karen Bow" userId="S::karen.bow@nhvr.gov.au::98721e63-86e1-4b68-ad0f-a36a73cfa347" providerId="AD" clId="Web-{4EBDDBD6-33EB-433C-93D0-F3866D9D0D84}" dt="2025-09-09T21:29:17.961" v="3"/>
      <pc:docMkLst>
        <pc:docMk/>
      </pc:docMkLst>
      <pc:sldChg chg="modNotes">
        <pc:chgData name="Karen Bow" userId="S::karen.bow@nhvr.gov.au::98721e63-86e1-4b68-ad0f-a36a73cfa347" providerId="AD" clId="Web-{4EBDDBD6-33EB-433C-93D0-F3866D9D0D84}" dt="2025-09-09T21:29:17.961" v="3"/>
        <pc:sldMkLst>
          <pc:docMk/>
          <pc:sldMk cId="481507486" sldId="257"/>
        </pc:sldMkLst>
      </pc:sldChg>
    </pc:docChg>
  </pc:docChgLst>
  <pc:docChgLst>
    <pc:chgData name="Karen Bow" userId="S::karen.bow@nhvr.gov.au::98721e63-86e1-4b68-ad0f-a36a73cfa347" providerId="AD" clId="Web-{B4EDC3CC-9D12-41F5-9A9A-BDB992A4C67C}"/>
    <pc:docChg chg="modSld">
      <pc:chgData name="Karen Bow" userId="S::karen.bow@nhvr.gov.au::98721e63-86e1-4b68-ad0f-a36a73cfa347" providerId="AD" clId="Web-{B4EDC3CC-9D12-41F5-9A9A-BDB992A4C67C}" dt="2025-09-09T21:57:19.850" v="6"/>
      <pc:docMkLst>
        <pc:docMk/>
      </pc:docMkLst>
      <pc:sldChg chg="modNotes">
        <pc:chgData name="Karen Bow" userId="S::karen.bow@nhvr.gov.au::98721e63-86e1-4b68-ad0f-a36a73cfa347" providerId="AD" clId="Web-{B4EDC3CC-9D12-41F5-9A9A-BDB992A4C67C}" dt="2025-09-09T21:57:19.850" v="6"/>
        <pc:sldMkLst>
          <pc:docMk/>
          <pc:sldMk cId="481507486" sldId="257"/>
        </pc:sldMkLst>
      </pc:sldChg>
    </pc:docChg>
  </pc:docChgLst>
  <pc:docChgLst>
    <pc:chgData name="Karen Bow" userId="S::karen.bow@nhvr.gov.au::98721e63-86e1-4b68-ad0f-a36a73cfa347" providerId="AD" clId="Web-{41A0C988-930F-5475-BB02-BB66DEE833D5}"/>
    <pc:docChg chg="modSld">
      <pc:chgData name="Karen Bow" userId="S::karen.bow@nhvr.gov.au::98721e63-86e1-4b68-ad0f-a36a73cfa347" providerId="AD" clId="Web-{41A0C988-930F-5475-BB02-BB66DEE833D5}" dt="2025-09-09T21:20:09.275" v="1"/>
      <pc:docMkLst>
        <pc:docMk/>
      </pc:docMkLst>
      <pc:sldChg chg="modNotes">
        <pc:chgData name="Karen Bow" userId="S::karen.bow@nhvr.gov.au::98721e63-86e1-4b68-ad0f-a36a73cfa347" providerId="AD" clId="Web-{41A0C988-930F-5475-BB02-BB66DEE833D5}" dt="2025-09-09T21:20:09.275" v="1"/>
        <pc:sldMkLst>
          <pc:docMk/>
          <pc:sldMk cId="235604254" sldId="287"/>
        </pc:sldMkLst>
      </pc:sldChg>
      <pc:sldChg chg="modNotes">
        <pc:chgData name="Karen Bow" userId="S::karen.bow@nhvr.gov.au::98721e63-86e1-4b68-ad0f-a36a73cfa347" providerId="AD" clId="Web-{41A0C988-930F-5475-BB02-BB66DEE833D5}" dt="2025-09-09T21:19:38.322" v="0"/>
        <pc:sldMkLst>
          <pc:docMk/>
          <pc:sldMk cId="1111582034" sldId="295"/>
        </pc:sldMkLst>
      </pc:sldChg>
    </pc:docChg>
  </pc:docChgLst>
  <pc:docChgLst>
    <pc:chgData name="Karen Bow" userId="S::karen.bow@nhvr.gov.au::98721e63-86e1-4b68-ad0f-a36a73cfa347" providerId="AD" clId="Web-{91D6A4A2-6042-4339-BC22-076D92C3D436}"/>
    <pc:docChg chg="modSld">
      <pc:chgData name="Karen Bow" userId="S::karen.bow@nhvr.gov.au::98721e63-86e1-4b68-ad0f-a36a73cfa347" providerId="AD" clId="Web-{91D6A4A2-6042-4339-BC22-076D92C3D436}" dt="2025-09-09T01:35:33.559" v="53"/>
      <pc:docMkLst>
        <pc:docMk/>
      </pc:docMkLst>
      <pc:sldChg chg="modNotes">
        <pc:chgData name="Karen Bow" userId="S::karen.bow@nhvr.gov.au::98721e63-86e1-4b68-ad0f-a36a73cfa347" providerId="AD" clId="Web-{91D6A4A2-6042-4339-BC22-076D92C3D436}" dt="2025-09-09T01:33:36.681" v="26"/>
        <pc:sldMkLst>
          <pc:docMk/>
          <pc:sldMk cId="2655697756" sldId="285"/>
        </pc:sldMkLst>
      </pc:sldChg>
      <pc:sldChg chg="modNotes">
        <pc:chgData name="Karen Bow" userId="S::karen.bow@nhvr.gov.au::98721e63-86e1-4b68-ad0f-a36a73cfa347" providerId="AD" clId="Web-{91D6A4A2-6042-4339-BC22-076D92C3D436}" dt="2025-09-09T01:34:34.855" v="28"/>
        <pc:sldMkLst>
          <pc:docMk/>
          <pc:sldMk cId="235604254" sldId="287"/>
        </pc:sldMkLst>
      </pc:sldChg>
      <pc:sldChg chg="modNotes">
        <pc:chgData name="Karen Bow" userId="S::karen.bow@nhvr.gov.au::98721e63-86e1-4b68-ad0f-a36a73cfa347" providerId="AD" clId="Web-{91D6A4A2-6042-4339-BC22-076D92C3D436}" dt="2025-09-09T01:32:57.446" v="25"/>
        <pc:sldMkLst>
          <pc:docMk/>
          <pc:sldMk cId="214536507" sldId="293"/>
        </pc:sldMkLst>
      </pc:sldChg>
      <pc:sldChg chg="modNotes">
        <pc:chgData name="Karen Bow" userId="S::karen.bow@nhvr.gov.au::98721e63-86e1-4b68-ad0f-a36a73cfa347" providerId="AD" clId="Web-{91D6A4A2-6042-4339-BC22-076D92C3D436}" dt="2025-09-09T01:35:33.559" v="53"/>
        <pc:sldMkLst>
          <pc:docMk/>
          <pc:sldMk cId="1111582034" sldId="295"/>
        </pc:sldMkLst>
      </pc:sldChg>
    </pc:docChg>
  </pc:docChgLst>
  <pc:docChgLst>
    <pc:chgData name="Karen Bow" userId="S::karen.bow@nhvr.gov.au::98721e63-86e1-4b68-ad0f-a36a73cfa347" providerId="AD" clId="Web-{83A97DC7-1AE7-426B-96A0-7ACA379CAFBE}"/>
    <pc:docChg chg="modSld">
      <pc:chgData name="Karen Bow" userId="S::karen.bow@nhvr.gov.au::98721e63-86e1-4b68-ad0f-a36a73cfa347" providerId="AD" clId="Web-{83A97DC7-1AE7-426B-96A0-7ACA379CAFBE}" dt="2025-09-09T22:01:39.564" v="19"/>
      <pc:docMkLst>
        <pc:docMk/>
      </pc:docMkLst>
      <pc:sldChg chg="modNotes">
        <pc:chgData name="Karen Bow" userId="S::karen.bow@nhvr.gov.au::98721e63-86e1-4b68-ad0f-a36a73cfa347" providerId="AD" clId="Web-{83A97DC7-1AE7-426B-96A0-7ACA379CAFBE}" dt="2025-09-09T22:01:39.564" v="19"/>
        <pc:sldMkLst>
          <pc:docMk/>
          <pc:sldMk cId="481507486" sldId="257"/>
        </pc:sldMkLst>
      </pc:sldChg>
    </pc:docChg>
  </pc:docChgLst>
  <pc:docChgLst>
    <pc:chgData name="Karen Bow" userId="S::karen.bow@nhvr.gov.au::98721e63-86e1-4b68-ad0f-a36a73cfa347" providerId="AD" clId="Web-{D7FF5FF4-11AF-1D3B-F82D-EFC275919501}"/>
    <pc:docChg chg="modSld">
      <pc:chgData name="Karen Bow" userId="S::karen.bow@nhvr.gov.au::98721e63-86e1-4b68-ad0f-a36a73cfa347" providerId="AD" clId="Web-{D7FF5FF4-11AF-1D3B-F82D-EFC275919501}" dt="2025-09-09T21:55:41.503" v="1"/>
      <pc:docMkLst>
        <pc:docMk/>
      </pc:docMkLst>
      <pc:sldChg chg="modNotes">
        <pc:chgData name="Karen Bow" userId="S::karen.bow@nhvr.gov.au::98721e63-86e1-4b68-ad0f-a36a73cfa347" providerId="AD" clId="Web-{D7FF5FF4-11AF-1D3B-F82D-EFC275919501}" dt="2025-09-09T21:55:41.503" v="1"/>
        <pc:sldMkLst>
          <pc:docMk/>
          <pc:sldMk cId="481507486" sldId="257"/>
        </pc:sldMkLst>
      </pc:sldChg>
    </pc:docChg>
  </pc:docChgLst>
  <pc:docChgLst>
    <pc:chgData name="Karen Bow" userId="S::karen.bow@nhvr.gov.au::98721e63-86e1-4b68-ad0f-a36a73cfa347" providerId="AD" clId="Web-{C87668B1-0963-469B-82F0-9F2D4882A860}"/>
    <pc:docChg chg="modSld">
      <pc:chgData name="Karen Bow" userId="S::karen.bow@nhvr.gov.au::98721e63-86e1-4b68-ad0f-a36a73cfa347" providerId="AD" clId="Web-{C87668B1-0963-469B-82F0-9F2D4882A860}" dt="2025-07-01T01:42:50.176" v="1"/>
      <pc:docMkLst>
        <pc:docMk/>
      </pc:docMkLst>
      <pc:sldChg chg="modNotes">
        <pc:chgData name="Karen Bow" userId="S::karen.bow@nhvr.gov.au::98721e63-86e1-4b68-ad0f-a36a73cfa347" providerId="AD" clId="Web-{C87668B1-0963-469B-82F0-9F2D4882A860}" dt="2025-07-01T01:42:50.176" v="1"/>
        <pc:sldMkLst>
          <pc:docMk/>
          <pc:sldMk cId="214536507" sldId="293"/>
        </pc:sldMkLst>
      </pc:sldChg>
    </pc:docChg>
  </pc:docChgLst>
  <pc:docChgLst>
    <pc:chgData name="Karen Bow" userId="S::karen.bow@nhvr.gov.au::98721e63-86e1-4b68-ad0f-a36a73cfa347" providerId="AD" clId="Web-{C2AEC5BE-E512-C048-FEB0-54A626E88306}"/>
    <pc:docChg chg="modSld">
      <pc:chgData name="Karen Bow" userId="S::karen.bow@nhvr.gov.au::98721e63-86e1-4b68-ad0f-a36a73cfa347" providerId="AD" clId="Web-{C2AEC5BE-E512-C048-FEB0-54A626E88306}" dt="2025-09-09T01:23:10.261" v="10"/>
      <pc:docMkLst>
        <pc:docMk/>
      </pc:docMkLst>
      <pc:sldChg chg="modNotes">
        <pc:chgData name="Karen Bow" userId="S::karen.bow@nhvr.gov.au::98721e63-86e1-4b68-ad0f-a36a73cfa347" providerId="AD" clId="Web-{C2AEC5BE-E512-C048-FEB0-54A626E88306}" dt="2025-09-09T01:22:42.964" v="8"/>
        <pc:sldMkLst>
          <pc:docMk/>
          <pc:sldMk cId="1877882890" sldId="284"/>
        </pc:sldMkLst>
      </pc:sldChg>
      <pc:sldChg chg="modNotes">
        <pc:chgData name="Karen Bow" userId="S::karen.bow@nhvr.gov.au::98721e63-86e1-4b68-ad0f-a36a73cfa347" providerId="AD" clId="Web-{C2AEC5BE-E512-C048-FEB0-54A626E88306}" dt="2025-09-09T01:23:10.261" v="10"/>
        <pc:sldMkLst>
          <pc:docMk/>
          <pc:sldMk cId="1561370313"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6487F-E2B9-CF40-A3FA-19A73EE09A4A}"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0D0C6-0C38-FF47-A889-D9F97CFDB223}" type="slidenum">
              <a:rPr lang="en-US" smtClean="0"/>
              <a:t>‹#›</a:t>
            </a:fld>
            <a:endParaRPr lang="en-US"/>
          </a:p>
        </p:txBody>
      </p:sp>
    </p:spTree>
    <p:extLst>
      <p:ext uri="{BB962C8B-B14F-4D97-AF65-F5344CB8AC3E}">
        <p14:creationId xmlns:p14="http://schemas.microsoft.com/office/powerpoint/2010/main" val="7978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lassic.austlii.edu.au/au/legis/nsw/consol_act/hvnl277/s186.html#consignment_document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lassic.austlii.edu.au/au/legis/nsw/consol_act/hvnl277/s186.html#Australian-packed_good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0D0C6-0C38-FF47-A889-D9F97CFDB223}" type="slidenum">
              <a:rPr lang="en-US" smtClean="0"/>
              <a:t>1</a:t>
            </a:fld>
            <a:endParaRPr lang="en-US"/>
          </a:p>
        </p:txBody>
      </p:sp>
      <p:sp>
        <p:nvSpPr>
          <p:cNvPr id="6" name="Rectangle 5">
            <a:extLst>
              <a:ext uri="{FF2B5EF4-FFF2-40B4-BE49-F238E27FC236}">
                <a16:creationId xmlns:a16="http://schemas.microsoft.com/office/drawing/2014/main" id="{9354DB09-31CE-C505-43D1-B87B6829FFC4}"/>
              </a:ext>
            </a:extLst>
          </p:cNvPr>
          <p:cNvSpPr/>
          <p:nvPr/>
        </p:nvSpPr>
        <p:spPr>
          <a:xfrm rot="537948">
            <a:off x="7733209" y="6514053"/>
            <a:ext cx="815685" cy="28211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544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sz="1400"/>
              <a:t>As many staff have other jobs and commitments consigning may be something they do irregularly it is essential that they know how to source and </a:t>
            </a:r>
            <a:r>
              <a:rPr lang="en-US" sz="1400" err="1"/>
              <a:t>utilise</a:t>
            </a:r>
            <a:r>
              <a:rPr lang="en-US" sz="1400"/>
              <a:t> information.</a:t>
            </a:r>
          </a:p>
          <a:p>
            <a:endParaRPr lang="en-US" sz="1400"/>
          </a:p>
          <a:p>
            <a:pPr marL="285750" indent="-285750">
              <a:buFont typeface="Arial" panose="020B0604020202020204" pitchFamily="34" charset="0"/>
              <a:buChar char="•"/>
            </a:pPr>
            <a:r>
              <a:rPr lang="en-US" sz="1400"/>
              <a:t>Staff are aware of and have access to accurate up to date procedures and guidance</a:t>
            </a:r>
          </a:p>
          <a:p>
            <a:pPr marL="285750" indent="-285750">
              <a:buFont typeface="Arial" panose="020B0604020202020204" pitchFamily="34" charset="0"/>
              <a:buChar char="•"/>
            </a:pPr>
            <a:r>
              <a:rPr lang="en-US" sz="1400"/>
              <a:t>They know what the risks are and how to mitigate them</a:t>
            </a:r>
          </a:p>
          <a:p>
            <a:pPr marL="285750" indent="-285750">
              <a:buFont typeface="Arial" panose="020B0604020202020204" pitchFamily="34" charset="0"/>
              <a:buChar char="•"/>
            </a:pPr>
            <a:r>
              <a:rPr lang="en-US" sz="1400"/>
              <a:t>Induction and recurrent training is developed, delivered and tracked to ensure competency</a:t>
            </a:r>
          </a:p>
          <a:p>
            <a:pPr marL="285750" indent="-285750">
              <a:buFont typeface="Arial" panose="020B0604020202020204" pitchFamily="34" charset="0"/>
              <a:buChar char="•"/>
            </a:pPr>
            <a:r>
              <a:rPr lang="en-US" sz="1400"/>
              <a:t>Vehicles are appropriate for the task and the load</a:t>
            </a:r>
          </a:p>
          <a:p>
            <a:pPr marL="285750" indent="-285750" algn="l">
              <a:buFont typeface="Arial" panose="020B0604020202020204" pitchFamily="34" charset="0"/>
              <a:buChar char="•"/>
            </a:pPr>
            <a:r>
              <a:rPr lang="en-AU" sz="1400"/>
              <a:t>Equipment or methods for measuring the mass and dimensions of a loaded vehicle</a:t>
            </a:r>
          </a:p>
          <a:p>
            <a:pPr marL="285750" indent="-285750">
              <a:buFont typeface="Arial" panose="020B0604020202020204" pitchFamily="34" charset="0"/>
              <a:buChar char="•"/>
            </a:pPr>
            <a:r>
              <a:rPr lang="en-US" sz="1400"/>
              <a:t>Accurate and timely information is available to the consignor/consignee</a:t>
            </a:r>
          </a:p>
          <a:p>
            <a:pPr marL="285750" indent="-285750">
              <a:buFont typeface="Arial" panose="020B0604020202020204" pitchFamily="34" charset="0"/>
              <a:buChar char="•"/>
            </a:pPr>
            <a:r>
              <a:rPr lang="en-US" sz="1400"/>
              <a:t>Areas for loading are safe (level, free from obstructions and traffic) and contents of loads are known and communicated – DG, containers </a:t>
            </a:r>
            <a:r>
              <a:rPr lang="en-US" sz="1400" err="1"/>
              <a:t>etc</a:t>
            </a:r>
            <a:endParaRPr lang="en-US" sz="1400"/>
          </a:p>
          <a:p>
            <a:pPr marL="285750" indent="-285750">
              <a:buFont typeface="Arial" panose="020B0604020202020204" pitchFamily="34" charset="0"/>
              <a:buChar char="•"/>
            </a:pPr>
            <a:r>
              <a:rPr lang="en-US" sz="1400"/>
              <a:t>Time allocated to undertake the task does not encourage shortcuts or drivers to speed or breach work hours</a:t>
            </a:r>
          </a:p>
          <a:p>
            <a:pPr marL="285750" indent="-285750">
              <a:buFont typeface="Arial" panose="020B0604020202020204" pitchFamily="34" charset="0"/>
              <a:buChar char="•"/>
            </a:pPr>
            <a:r>
              <a:rPr lang="en-US" sz="1400"/>
              <a:t>Equipment – loading plans, restraints, forklifts </a:t>
            </a:r>
            <a:r>
              <a:rPr lang="en-US" sz="1400" err="1"/>
              <a:t>etc</a:t>
            </a:r>
            <a:r>
              <a:rPr lang="en-US" sz="1400"/>
              <a:t> are suitable, in working order and available to minimize delays</a:t>
            </a:r>
          </a:p>
        </p:txBody>
      </p:sp>
      <p:sp>
        <p:nvSpPr>
          <p:cNvPr id="4" name="Slide Number Placeholder 3"/>
          <p:cNvSpPr>
            <a:spLocks noGrp="1"/>
          </p:cNvSpPr>
          <p:nvPr>
            <p:ph type="sldNum" sz="quarter" idx="5"/>
          </p:nvPr>
        </p:nvSpPr>
        <p:spPr/>
        <p:txBody>
          <a:bodyPr/>
          <a:lstStyle/>
          <a:p>
            <a:fld id="{8120D0C6-0C38-FF47-A889-D9F97CFDB223}" type="slidenum">
              <a:rPr lang="en-US" smtClean="0"/>
              <a:t>10</a:t>
            </a:fld>
            <a:endParaRPr lang="en-US"/>
          </a:p>
        </p:txBody>
      </p:sp>
    </p:spTree>
    <p:extLst>
      <p:ext uri="{BB962C8B-B14F-4D97-AF65-F5344CB8AC3E}">
        <p14:creationId xmlns:p14="http://schemas.microsoft.com/office/powerpoint/2010/main" val="54507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pPr marL="171450" indent="-171450">
              <a:buFont typeface="Arial" panose="020B0604020202020204" pitchFamily="34" charset="0"/>
              <a:buChar char="•"/>
            </a:pPr>
            <a:r>
              <a:rPr lang="en-US" sz="1400"/>
              <a:t>Training is delivered </a:t>
            </a:r>
          </a:p>
          <a:p>
            <a:pPr marL="171450" indent="-171450">
              <a:buFont typeface="Arial" panose="020B0604020202020204" pitchFamily="34" charset="0"/>
              <a:buChar char="•"/>
            </a:pPr>
            <a:r>
              <a:rPr lang="en-US" sz="1400"/>
              <a:t>Just Culture is practiced and a Reporting mechanism is in place to encourage reporting</a:t>
            </a:r>
          </a:p>
          <a:p>
            <a:pPr marL="171450" indent="-171450">
              <a:buFont typeface="Arial" panose="020B0604020202020204" pitchFamily="34" charset="0"/>
              <a:buChar char="•"/>
            </a:pPr>
            <a:r>
              <a:rPr lang="en-US" sz="1400"/>
              <a:t>Monitor compliance with procedures and training and support continuous improvement – corrective actions</a:t>
            </a:r>
          </a:p>
          <a:p>
            <a:pPr marL="171450" indent="-171450">
              <a:buFont typeface="Arial" panose="020B0604020202020204" pitchFamily="34" charset="0"/>
              <a:buChar char="•"/>
            </a:pPr>
            <a:r>
              <a:rPr lang="en-US" sz="1400"/>
              <a:t>All parties have all the information that is relevant to the task of driving, loading and unloading </a:t>
            </a:r>
            <a:r>
              <a:rPr lang="en-US" sz="1400" err="1"/>
              <a:t>etc</a:t>
            </a:r>
            <a:endParaRPr lang="en-US" sz="1400"/>
          </a:p>
          <a:p>
            <a:pPr marL="171450" indent="-171450">
              <a:buFont typeface="Arial" panose="020B0604020202020204" pitchFamily="34" charset="0"/>
              <a:buChar char="•"/>
            </a:pPr>
            <a:endParaRPr lang="en-US" sz="1400"/>
          </a:p>
          <a:p>
            <a:r>
              <a:rPr lang="en-US" sz="1400" b="1"/>
              <a:t>CONTRACTORS</a:t>
            </a:r>
          </a:p>
          <a:p>
            <a:pPr marL="171450" indent="-171450">
              <a:buFont typeface="Arial" panose="020B0604020202020204" pitchFamily="34" charset="0"/>
              <a:buChar char="•"/>
            </a:pPr>
            <a:r>
              <a:rPr lang="en-US" sz="1400"/>
              <a:t>Ensure complete and accurate information is provided to contractor/driver</a:t>
            </a:r>
          </a:p>
          <a:p>
            <a:pPr marL="171450" indent="-171450">
              <a:buFont typeface="Arial" panose="020B0604020202020204" pitchFamily="34" charset="0"/>
              <a:buChar char="•"/>
            </a:pPr>
            <a:r>
              <a:rPr lang="en-US" sz="1400"/>
              <a:t>Communicate any issues, expectations or requirements relating to load as well as delays, location, access and facilities including loading equipment and rest areas to the consignor/consignee to pass on to driver.</a:t>
            </a:r>
          </a:p>
          <a:p>
            <a:pPr marL="171450" indent="-171450">
              <a:buFont typeface="Arial" panose="020B0604020202020204" pitchFamily="34" charset="0"/>
              <a:buChar char="•"/>
            </a:pPr>
            <a:r>
              <a:rPr lang="en-US" sz="1400"/>
              <a:t>Ensure there is an </a:t>
            </a:r>
            <a:r>
              <a:rPr lang="en-US" sz="1400" b="1"/>
              <a:t>assurance</a:t>
            </a:r>
            <a:r>
              <a:rPr lang="en-US" sz="1400"/>
              <a:t> process in place for reviewing safety and compliance of operators and contractual obligations = monitoring, or auditing for more significant contracts, or simply communicate and engage with operator regularly to review systems and obligations</a:t>
            </a:r>
          </a:p>
          <a:p>
            <a:pPr marL="171450" indent="-171450">
              <a:buFont typeface="Arial" panose="020B0604020202020204" pitchFamily="34" charset="0"/>
              <a:buChar char="•"/>
            </a:pPr>
            <a:endParaRPr lang="en-US" sz="1400"/>
          </a:p>
          <a:p>
            <a:endParaRPr lang="en-US" sz="1400"/>
          </a:p>
        </p:txBody>
      </p:sp>
      <p:sp>
        <p:nvSpPr>
          <p:cNvPr id="4" name="Slide Number Placeholder 3"/>
          <p:cNvSpPr>
            <a:spLocks noGrp="1"/>
          </p:cNvSpPr>
          <p:nvPr>
            <p:ph type="sldNum" sz="quarter" idx="5"/>
          </p:nvPr>
        </p:nvSpPr>
        <p:spPr/>
        <p:txBody>
          <a:bodyPr/>
          <a:lstStyle/>
          <a:p>
            <a:fld id="{8120D0C6-0C38-FF47-A889-D9F97CFDB223}" type="slidenum">
              <a:rPr lang="en-US" smtClean="0"/>
              <a:t>11</a:t>
            </a:fld>
            <a:endParaRPr lang="en-US"/>
          </a:p>
        </p:txBody>
      </p:sp>
    </p:spTree>
    <p:extLst>
      <p:ext uri="{BB962C8B-B14F-4D97-AF65-F5344CB8AC3E}">
        <p14:creationId xmlns:p14="http://schemas.microsoft.com/office/powerpoint/2010/main" val="79492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READ – self explanatory</a:t>
            </a:r>
          </a:p>
          <a:p>
            <a:endParaRPr lang="en-US" sz="1400"/>
          </a:p>
          <a:p>
            <a:pPr marL="171450" indent="-171450">
              <a:buFont typeface="Arial" panose="020B0604020202020204" pitchFamily="34" charset="0"/>
              <a:buChar char="•"/>
            </a:pPr>
            <a:r>
              <a:rPr lang="en-US" sz="1400"/>
              <a:t>Importantly – timely communication in regard to changes, delays or expectations is essential.</a:t>
            </a:r>
          </a:p>
          <a:p>
            <a:pPr marL="171450" indent="-171450">
              <a:buFont typeface="Arial" panose="020B0604020202020204" pitchFamily="34" charset="0"/>
              <a:buChar char="•"/>
            </a:pPr>
            <a:endParaRPr lang="en-US" sz="1400"/>
          </a:p>
          <a:p>
            <a:pPr marL="171450" indent="-171450">
              <a:buFont typeface="Arial" panose="020B0604020202020204" pitchFamily="34" charset="0"/>
              <a:buChar char="•"/>
            </a:pPr>
            <a:r>
              <a:rPr lang="en-US" sz="1400"/>
              <a:t>Be flexible of circumstances change.</a:t>
            </a:r>
          </a:p>
        </p:txBody>
      </p:sp>
      <p:sp>
        <p:nvSpPr>
          <p:cNvPr id="4" name="Slide Number Placeholder 3"/>
          <p:cNvSpPr>
            <a:spLocks noGrp="1"/>
          </p:cNvSpPr>
          <p:nvPr>
            <p:ph type="sldNum" sz="quarter" idx="5"/>
          </p:nvPr>
        </p:nvSpPr>
        <p:spPr/>
        <p:txBody>
          <a:bodyPr/>
          <a:lstStyle/>
          <a:p>
            <a:fld id="{8120D0C6-0C38-FF47-A889-D9F97CFDB223}" type="slidenum">
              <a:rPr lang="en-US" smtClean="0"/>
              <a:t>12</a:t>
            </a:fld>
            <a:endParaRPr lang="en-US"/>
          </a:p>
        </p:txBody>
      </p:sp>
    </p:spTree>
    <p:extLst>
      <p:ext uri="{BB962C8B-B14F-4D97-AF65-F5344CB8AC3E}">
        <p14:creationId xmlns:p14="http://schemas.microsoft.com/office/powerpoint/2010/main" val="138312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1463"/>
          </a:xfrm>
        </p:spPr>
        <p:txBody>
          <a:bodyPr/>
          <a:lstStyle/>
          <a:p>
            <a:r>
              <a:rPr lang="en-US" sz="1400"/>
              <a:t>Ensure contractual arrangements or requests do not cause or encourage:</a:t>
            </a:r>
          </a:p>
          <a:p>
            <a:endParaRPr lang="en-US" sz="1400">
              <a:solidFill>
                <a:srgbClr val="000000"/>
              </a:solidFill>
            </a:endParaRPr>
          </a:p>
          <a:p>
            <a:pPr marL="914400" lvl="1" indent="-457200" algn="l">
              <a:buFont typeface="Arial" panose="020B0604020202020204" pitchFamily="34" charset="0"/>
              <a:buChar char="•"/>
            </a:pPr>
            <a:r>
              <a:rPr lang="en-AU" sz="1400">
                <a:solidFill>
                  <a:srgbClr val="000000"/>
                </a:solidFill>
                <a:effectLst/>
              </a:rPr>
              <a:t>a driver to speed</a:t>
            </a:r>
          </a:p>
          <a:p>
            <a:pPr marL="914400" lvl="1" indent="-457200" algn="l">
              <a:buFont typeface="Arial" panose="020B0604020202020204" pitchFamily="34" charset="0"/>
              <a:buChar char="•"/>
            </a:pPr>
            <a:r>
              <a:rPr lang="en-AU" sz="1400">
                <a:solidFill>
                  <a:srgbClr val="000000"/>
                </a:solidFill>
                <a:effectLst/>
              </a:rPr>
              <a:t>a driver to drive while impaired by fatigue or breach their work and rest hours</a:t>
            </a:r>
          </a:p>
          <a:p>
            <a:pPr marL="914400" lvl="1" indent="-457200" algn="l">
              <a:buFont typeface="Arial" panose="020B0604020202020204" pitchFamily="34" charset="0"/>
              <a:buChar char="•"/>
            </a:pPr>
            <a:r>
              <a:rPr lang="en-AU" sz="1400">
                <a:solidFill>
                  <a:srgbClr val="000000"/>
                </a:solidFill>
                <a:effectLst/>
              </a:rPr>
              <a:t>the operator or driver to breach mass, dimension and loading requirements</a:t>
            </a:r>
          </a:p>
          <a:p>
            <a:pPr marL="914400" lvl="1" indent="-457200" algn="l">
              <a:buFont typeface="Arial" panose="020B0604020202020204" pitchFamily="34" charset="0"/>
              <a:buChar char="•"/>
            </a:pPr>
            <a:r>
              <a:rPr lang="en-AU" sz="1400">
                <a:solidFill>
                  <a:srgbClr val="000000"/>
                </a:solidFill>
                <a:effectLst/>
              </a:rPr>
              <a:t>the operator or driver to use an unsafe heavy vehicle</a:t>
            </a:r>
          </a:p>
          <a:p>
            <a:pPr marL="914400" lvl="1" indent="-457200">
              <a:buFont typeface="Arial" panose="020B0604020202020204" pitchFamily="34" charset="0"/>
              <a:buChar char="•"/>
            </a:pPr>
            <a:r>
              <a:rPr lang="en-AU" sz="1400">
                <a:ea typeface="Calibri" panose="020F0502020204030204"/>
                <a:cs typeface="Calibri" panose="020F0502020204030204"/>
              </a:rPr>
              <a:t>another party to breach the HVNL</a:t>
            </a:r>
          </a:p>
          <a:p>
            <a:endParaRPr lang="en-US" sz="1400"/>
          </a:p>
          <a:p>
            <a:pPr marL="171450" indent="-171450">
              <a:buFont typeface="Arial" panose="020B0604020202020204" pitchFamily="34" charset="0"/>
              <a:buChar char="•"/>
            </a:pPr>
            <a:r>
              <a:rPr lang="en-US" sz="1400"/>
              <a:t>if you observe issues such as driver fatigue, roadworthiness of other matters having the potential to affect safety – report them to supervisor, operator and seek to intervene to prevent an unsafe vehicle operating</a:t>
            </a:r>
          </a:p>
          <a:p>
            <a:endParaRPr lang="en-US" sz="1400"/>
          </a:p>
        </p:txBody>
      </p:sp>
      <p:sp>
        <p:nvSpPr>
          <p:cNvPr id="4" name="Slide Number Placeholder 3"/>
          <p:cNvSpPr>
            <a:spLocks noGrp="1"/>
          </p:cNvSpPr>
          <p:nvPr>
            <p:ph type="sldNum" sz="quarter" idx="5"/>
          </p:nvPr>
        </p:nvSpPr>
        <p:spPr/>
        <p:txBody>
          <a:bodyPr/>
          <a:lstStyle/>
          <a:p>
            <a:fld id="{8120D0C6-0C38-FF47-A889-D9F97CFDB223}" type="slidenum">
              <a:rPr lang="en-US" smtClean="0"/>
              <a:t>13</a:t>
            </a:fld>
            <a:endParaRPr lang="en-US"/>
          </a:p>
        </p:txBody>
      </p:sp>
    </p:spTree>
    <p:extLst>
      <p:ext uri="{BB962C8B-B14F-4D97-AF65-F5344CB8AC3E}">
        <p14:creationId xmlns:p14="http://schemas.microsoft.com/office/powerpoint/2010/main" val="200750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READ first point</a:t>
            </a:r>
          </a:p>
          <a:p>
            <a:endParaRPr lang="en-US" sz="1400"/>
          </a:p>
          <a:p>
            <a:pPr marL="171450" indent="-171450">
              <a:buFont typeface="Arial" panose="020B0604020202020204" pitchFamily="34" charset="0"/>
              <a:buChar char="•"/>
            </a:pPr>
            <a:r>
              <a:rPr lang="en-US" sz="1400"/>
              <a:t>HV have significant risks with the potential to adversely impact people, infrastructure and the environment</a:t>
            </a:r>
          </a:p>
          <a:p>
            <a:endParaRPr lang="en-US" sz="1400"/>
          </a:p>
          <a:p>
            <a:pPr marL="171450" indent="-171450">
              <a:buFont typeface="Arial" panose="020B0604020202020204" pitchFamily="34" charset="0"/>
              <a:buChar char="•"/>
            </a:pPr>
            <a:r>
              <a:rPr lang="en-US" sz="1400"/>
              <a:t>The way in which goods are sent and received via HV transportation is integral to ensuring the safety of the transport task particularly in ensuring that the correct information is provided and that the delivery can be undertaken in compliance with the law.</a:t>
            </a:r>
          </a:p>
          <a:p>
            <a:endParaRPr lang="en-US" sz="1400"/>
          </a:p>
          <a:p>
            <a:pPr marL="171450" indent="-171450">
              <a:buFont typeface="Arial" panose="020B0604020202020204" pitchFamily="34" charset="0"/>
              <a:buChar char="•"/>
            </a:pPr>
            <a:r>
              <a:rPr lang="en-US" sz="1400"/>
              <a:t>Consignors and consignees have specific and significant responsibilities under the HVNL and </a:t>
            </a:r>
            <a:r>
              <a:rPr lang="en-US" sz="1400" err="1"/>
              <a:t>CoR</a:t>
            </a:r>
            <a:endParaRPr lang="en-US" sz="1400"/>
          </a:p>
          <a:p>
            <a:endParaRPr lang="en-US" sz="1400"/>
          </a:p>
          <a:p>
            <a:r>
              <a:rPr lang="en-US" sz="1400"/>
              <a:t>Regardless of what other roles or responsibilities you have you have both a responsibility and an opportunity to actively control and influence the safety of not only yourselves and other staff but the community within which you operate. </a:t>
            </a:r>
          </a:p>
        </p:txBody>
      </p:sp>
      <p:sp>
        <p:nvSpPr>
          <p:cNvPr id="4" name="Slide Number Placeholder 3"/>
          <p:cNvSpPr>
            <a:spLocks noGrp="1"/>
          </p:cNvSpPr>
          <p:nvPr>
            <p:ph type="sldNum" sz="quarter" idx="5"/>
          </p:nvPr>
        </p:nvSpPr>
        <p:spPr/>
        <p:txBody>
          <a:bodyPr/>
          <a:lstStyle/>
          <a:p>
            <a:fld id="{8120D0C6-0C38-FF47-A889-D9F97CFDB223}" type="slidenum">
              <a:rPr lang="en-US" smtClean="0"/>
              <a:t>14</a:t>
            </a:fld>
            <a:endParaRPr lang="en-US"/>
          </a:p>
        </p:txBody>
      </p:sp>
    </p:spTree>
    <p:extLst>
      <p:ext uri="{BB962C8B-B14F-4D97-AF65-F5344CB8AC3E}">
        <p14:creationId xmlns:p14="http://schemas.microsoft.com/office/powerpoint/2010/main" val="126345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E9C7D8B7-B200-30FA-7863-5BFA61DBF5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9306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Various people with various specific role descriptions and titles. Examples ….</a:t>
            </a:r>
            <a:endParaRPr lang="en-US" sz="1400">
              <a:ea typeface="Calibri" panose="020F0502020204030204"/>
              <a:cs typeface="Calibri" panose="020F0502020204030204"/>
            </a:endParaRPr>
          </a:p>
          <a:p>
            <a:pPr marL="171450">
              <a:buFont typeface="Arial" panose="020B0604020202020204" pitchFamily="34" charset="0"/>
              <a:buChar char="•"/>
            </a:pPr>
            <a:endParaRPr lang="en-US" sz="1400">
              <a:ea typeface="Calibri" panose="020F0502020204030204"/>
              <a:cs typeface="Calibri" panose="020F0502020204030204"/>
            </a:endParaRPr>
          </a:p>
          <a:p>
            <a:pPr marL="171450">
              <a:buFont typeface="Arial" panose="020B0604020202020204" pitchFamily="34" charset="0"/>
              <a:buChar char="•"/>
            </a:pPr>
            <a:r>
              <a:rPr lang="en-US" sz="1400"/>
              <a:t>All have specific roles and responsibilities relating to your core job within the organization.</a:t>
            </a:r>
            <a:endParaRPr lang="en-US" sz="1400">
              <a:ea typeface="Calibri"/>
              <a:cs typeface="Calibri"/>
            </a:endParaRPr>
          </a:p>
          <a:p>
            <a:pPr marL="171450"/>
            <a:endParaRPr lang="en-US" sz="1400" dirty="0"/>
          </a:p>
          <a:p>
            <a:pPr marL="171450">
              <a:buFont typeface="Arial" panose="020B0604020202020204" pitchFamily="34" charset="0"/>
              <a:buChar char="•"/>
            </a:pPr>
            <a:r>
              <a:rPr lang="en-US" sz="1400"/>
              <a:t>Subject to various laws (</a:t>
            </a:r>
            <a:r>
              <a:rPr lang="en-US" sz="1400" dirty="0" err="1"/>
              <a:t>whs</a:t>
            </a:r>
            <a:r>
              <a:rPr lang="en-US" sz="1400"/>
              <a:t>, environment </a:t>
            </a:r>
            <a:r>
              <a:rPr lang="en-US" sz="1400" dirty="0" err="1"/>
              <a:t>etc</a:t>
            </a:r>
            <a:r>
              <a:rPr lang="en-US" sz="1400"/>
              <a:t>) and various internal policies and procedures.</a:t>
            </a:r>
            <a:endParaRPr lang="en-US" sz="1400">
              <a:ea typeface="Calibri"/>
              <a:cs typeface="Calibri"/>
            </a:endParaRPr>
          </a:p>
          <a:p>
            <a:endParaRPr lang="en-US" sz="1400" dirty="0"/>
          </a:p>
          <a:p>
            <a:pPr marL="171450">
              <a:buFont typeface="Arial" panose="020B0604020202020204" pitchFamily="34" charset="0"/>
              <a:buChar char="•"/>
            </a:pPr>
            <a:r>
              <a:rPr lang="en-US" sz="1400"/>
              <a:t>Also reliant on the use of HVs in order to undertake your core role and therefore subject to the HVNL and specifically </a:t>
            </a:r>
            <a:r>
              <a:rPr lang="en-US" sz="1400" dirty="0" err="1"/>
              <a:t>CoR.</a:t>
            </a:r>
            <a:endParaRPr lang="en-US" sz="1400" err="1">
              <a:ea typeface="Calibri" panose="020F0502020204030204"/>
              <a:cs typeface="Calibri" panose="020F0502020204030204"/>
            </a:endParaRPr>
          </a:p>
          <a:p>
            <a:pPr marL="171450">
              <a:buFont typeface="Arial" panose="020B0604020202020204" pitchFamily="34" charset="0"/>
              <a:buChar char="•"/>
            </a:pPr>
            <a:endParaRPr lang="en-US" sz="1400" dirty="0">
              <a:ea typeface="Calibri"/>
              <a:cs typeface="Calibri"/>
            </a:endParaRPr>
          </a:p>
          <a:p>
            <a:pPr marL="171450">
              <a:buFont typeface="Arial" panose="020B0604020202020204" pitchFamily="34" charset="0"/>
              <a:buChar char="•"/>
            </a:pPr>
            <a:r>
              <a:rPr lang="en-US" sz="1400"/>
              <a:t>If in the course of your duties you load, drive, schedule or use a heavy vehicle to send or receive goods  then you are subject to the HVNL and have specific responsibilities under that law.</a:t>
            </a:r>
            <a:endParaRPr lang="en-US" sz="1400">
              <a:ea typeface="Calibri" panose="020F0502020204030204"/>
              <a:cs typeface="Calibri" panose="020F0502020204030204"/>
            </a:endParaRPr>
          </a:p>
          <a:p>
            <a:pPr marL="171450">
              <a:buFont typeface="Arial" panose="020B0604020202020204" pitchFamily="34" charset="0"/>
              <a:buChar char="•"/>
            </a:pPr>
            <a:endParaRPr lang="en-US" sz="1400" dirty="0">
              <a:ea typeface="Calibri"/>
              <a:cs typeface="Calibri"/>
            </a:endParaRPr>
          </a:p>
          <a:p>
            <a:pPr marL="171450">
              <a:buFont typeface="Arial,Sans-Serif" panose="020B0604020202020204" pitchFamily="34" charset="0"/>
              <a:buChar char="•"/>
            </a:pPr>
            <a:r>
              <a:rPr lang="en-US" sz="1400"/>
              <a:t>If a business has someone that performs any of the 10 functions that make up the Chain of Responsibility then the business is also a Scheduler in the Chain of Responsibility and has a Primary Duty to ensure safety while it is travelling on a road.</a:t>
            </a:r>
            <a:endParaRPr lang="en-US" sz="140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120D0C6-0C38-FF47-A889-D9F97CFDB223}" type="slidenum">
              <a:rPr lang="en-US" smtClean="0"/>
              <a:t>2</a:t>
            </a:fld>
            <a:endParaRPr lang="en-US"/>
          </a:p>
        </p:txBody>
      </p:sp>
    </p:spTree>
    <p:extLst>
      <p:ext uri="{BB962C8B-B14F-4D97-AF65-F5344CB8AC3E}">
        <p14:creationId xmlns:p14="http://schemas.microsoft.com/office/powerpoint/2010/main" val="192970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400">
                <a:latin typeface="Calibri" panose="020F0502020204030204" pitchFamily="34" charset="0"/>
                <a:cs typeface="Calibri" panose="020F0502020204030204" pitchFamily="34" charset="0"/>
              </a:rPr>
              <a:t>READ</a:t>
            </a:r>
          </a:p>
          <a:p>
            <a:endParaRPr lang="en-US" sz="1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a:latin typeface="Calibri" panose="020F0502020204030204" pitchFamily="34" charset="0"/>
                <a:cs typeface="Calibri" panose="020F0502020204030204" pitchFamily="34" charset="0"/>
              </a:rPr>
              <a:t>Sounds reasonably simple right and it primarily is.</a:t>
            </a:r>
          </a:p>
          <a:p>
            <a:endParaRPr lang="en-US" sz="1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a:latin typeface="Calibri" panose="020F0502020204030204" pitchFamily="34" charset="0"/>
                <a:cs typeface="Calibri" panose="020F0502020204030204" pitchFamily="34" charset="0"/>
              </a:rPr>
              <a:t>In an organization such as yours where people are doing multiple roles with multiple responsibilities it can be a little bit more complex.</a:t>
            </a:r>
          </a:p>
          <a:p>
            <a:pPr marL="171450" indent="-171450">
              <a:buFont typeface="Arial" panose="020B0604020202020204" pitchFamily="34" charset="0"/>
              <a:buChar char="•"/>
            </a:pPr>
            <a:endParaRPr lang="en-US" sz="1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a:latin typeface="Calibri" panose="020F0502020204030204" pitchFamily="34" charset="0"/>
                <a:cs typeface="Calibri" panose="020F0502020204030204" pitchFamily="34" charset="0"/>
              </a:rPr>
              <a:t>In this instance we are not referring to just loading and unloading your own materials and day to day equipment. </a:t>
            </a:r>
          </a:p>
          <a:p>
            <a:endParaRPr lang="en-US" sz="1400">
              <a:latin typeface="Calibri"/>
              <a:ea typeface="Calibri"/>
              <a:cs typeface="Calibri"/>
            </a:endParaRPr>
          </a:p>
          <a:p>
            <a:pPr marL="171450" indent="-171450">
              <a:buFont typeface="Arial" panose="020B0604020202020204" pitchFamily="34" charset="0"/>
              <a:buChar char="•"/>
            </a:pPr>
            <a:r>
              <a:rPr lang="en-US" sz="1400">
                <a:latin typeface="Calibri" panose="020F0502020204030204" pitchFamily="34" charset="0"/>
                <a:cs typeface="Calibri" panose="020F0502020204030204" pitchFamily="34" charset="0"/>
              </a:rPr>
              <a:t>We are referring to sending or receiving packaged goods – containers, bulk items </a:t>
            </a:r>
            <a:r>
              <a:rPr lang="en-US" sz="1400" err="1">
                <a:latin typeface="Calibri" panose="020F0502020204030204" pitchFamily="34" charset="0"/>
                <a:cs typeface="Calibri" panose="020F0502020204030204" pitchFamily="34" charset="0"/>
              </a:rPr>
              <a:t>etc</a:t>
            </a:r>
            <a:r>
              <a:rPr lang="en-US" sz="1400">
                <a:latin typeface="Calibri" panose="020F0502020204030204" pitchFamily="34" charset="0"/>
                <a:cs typeface="Calibri" panose="020F0502020204030204" pitchFamily="34" charset="0"/>
              </a:rPr>
              <a:t> and your responsibilities to ensure the integrity of those items and the safety of the transport task.</a:t>
            </a:r>
          </a:p>
          <a:p>
            <a:pPr marL="171450" indent="-171450">
              <a:buFont typeface="Arial" panose="020B0604020202020204" pitchFamily="34" charset="0"/>
              <a:buChar char="•"/>
            </a:pPr>
            <a:endParaRPr lang="en-US" sz="140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AU" sz="1400" b="0" i="0">
                <a:solidFill>
                  <a:srgbClr val="000000"/>
                </a:solidFill>
                <a:effectLst/>
                <a:latin typeface="Calibri"/>
                <a:ea typeface="Calibri"/>
                <a:cs typeface="Calibri"/>
              </a:rPr>
              <a:t>Consignors and consignees have the best opportunity to influence how shipping containers or bulk items are packed and loaded at the point of origin through contractual and commercial relationships.</a:t>
            </a:r>
            <a:endParaRPr lang="en-US" sz="1400">
              <a:solidFill>
                <a:srgbClr val="000000"/>
              </a:solidFill>
              <a:latin typeface="Calibri"/>
              <a:ea typeface="Calibri"/>
              <a:cs typeface="Calibri"/>
            </a:endParaRPr>
          </a:p>
          <a:p>
            <a:pPr marL="171450" indent="-171450">
              <a:buFont typeface="Arial" panose="020B0604020202020204" pitchFamily="34" charset="0"/>
              <a:buChar char="•"/>
            </a:pPr>
            <a:endParaRPr lang="en-AU" sz="1400">
              <a:solidFill>
                <a:srgbClr val="000000"/>
              </a:solidFill>
              <a:latin typeface="Calibri"/>
              <a:ea typeface="Calibri"/>
              <a:cs typeface="Calibri"/>
            </a:endParaRPr>
          </a:p>
          <a:p>
            <a:pPr marL="171450" indent="-171450">
              <a:buFont typeface="Arial" panose="020B0604020202020204" pitchFamily="34" charset="0"/>
              <a:buChar char="•"/>
            </a:pPr>
            <a:r>
              <a:rPr lang="en-AU" sz="1400">
                <a:solidFill>
                  <a:srgbClr val="000000"/>
                </a:solidFill>
                <a:latin typeface="Calibri"/>
                <a:ea typeface="Calibri"/>
                <a:cs typeface="Calibri"/>
              </a:rPr>
              <a:t>Shared Responsibility means that they</a:t>
            </a:r>
            <a:r>
              <a:rPr lang="en-AU" sz="1400" b="0" i="0">
                <a:solidFill>
                  <a:srgbClr val="000000"/>
                </a:solidFill>
                <a:effectLst/>
                <a:latin typeface="Calibri"/>
                <a:ea typeface="Calibri"/>
                <a:cs typeface="Calibri"/>
              </a:rPr>
              <a:t> must communicate with suppliers, manufacturers, packers and loaders to ensure processes are carried out to meet safety requirements.</a:t>
            </a:r>
            <a:endParaRPr lang="en-US" sz="1400">
              <a:latin typeface="Calibri"/>
              <a:ea typeface="Calibri"/>
              <a:cs typeface="Calibri"/>
            </a:endParaRPr>
          </a:p>
        </p:txBody>
      </p:sp>
      <p:sp>
        <p:nvSpPr>
          <p:cNvPr id="4" name="Slide Number Placeholder 3"/>
          <p:cNvSpPr>
            <a:spLocks noGrp="1"/>
          </p:cNvSpPr>
          <p:nvPr>
            <p:ph type="sldNum" sz="quarter" idx="5"/>
          </p:nvPr>
        </p:nvSpPr>
        <p:spPr/>
        <p:txBody>
          <a:bodyPr/>
          <a:lstStyle/>
          <a:p>
            <a:fld id="{8120D0C6-0C38-FF47-A889-D9F97CFDB223}" type="slidenum">
              <a:rPr lang="en-US" smtClean="0"/>
              <a:t>3</a:t>
            </a:fld>
            <a:endParaRPr lang="en-US"/>
          </a:p>
        </p:txBody>
      </p:sp>
    </p:spTree>
    <p:extLst>
      <p:ext uri="{BB962C8B-B14F-4D97-AF65-F5344CB8AC3E}">
        <p14:creationId xmlns:p14="http://schemas.microsoft.com/office/powerpoint/2010/main" val="254108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400">
                <a:ea typeface="Times New Roman" panose="02020603050405020304" pitchFamily="18" charset="0"/>
                <a:cs typeface="Arial" panose="020B0604020202020204" pitchFamily="34" charset="0"/>
              </a:rPr>
              <a:t>Revisit a slide earlier under our discussion on the law and specifically </a:t>
            </a:r>
            <a:r>
              <a:rPr lang="en-AU" sz="1400" err="1">
                <a:ea typeface="Times New Roman" panose="02020603050405020304" pitchFamily="18" charset="0"/>
                <a:cs typeface="Arial" panose="020B0604020202020204" pitchFamily="34" charset="0"/>
              </a:rPr>
              <a:t>CoR</a:t>
            </a:r>
            <a:endParaRPr lang="en-AU" sz="140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AU" sz="140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AU" sz="1400">
                <a:ea typeface="Times New Roman" panose="02020603050405020304" pitchFamily="18" charset="0"/>
                <a:cs typeface="Arial" panose="020B0604020202020204" pitchFamily="34" charset="0"/>
              </a:rPr>
              <a:t>It does not matter whether you perform these roles exclusively or occasionally</a:t>
            </a:r>
          </a:p>
          <a:p>
            <a:pPr marL="0" indent="0">
              <a:buFont typeface="Arial" panose="020B0604020202020204" pitchFamily="34" charset="0"/>
              <a:buNone/>
            </a:pPr>
            <a:endParaRPr lang="en-AU" sz="1400">
              <a:ea typeface="Times New Roman" panose="02020603050405020304" pitchFamily="18" charset="0"/>
              <a:cs typeface="Arial" panose="020B0604020202020204" pitchFamily="34" charset="0"/>
            </a:endParaRPr>
          </a:p>
          <a:p>
            <a:pPr marL="0" indent="0">
              <a:buFont typeface="Arial" panose="020B0604020202020204" pitchFamily="34" charset="0"/>
              <a:buNone/>
            </a:pPr>
            <a:r>
              <a:rPr lang="en-AU" sz="1400">
                <a:ea typeface="Times New Roman" panose="02020603050405020304" pitchFamily="18" charset="0"/>
                <a:cs typeface="Calibri"/>
              </a:rPr>
              <a:t>It is also not based on:</a:t>
            </a:r>
          </a:p>
          <a:p>
            <a:pPr marL="400050" indent="-400050">
              <a:buFont typeface="Arial" panose="020B0604020202020204" pitchFamily="34" charset="0"/>
              <a:buChar char="•"/>
            </a:pPr>
            <a:r>
              <a:rPr lang="en-AU" sz="1400">
                <a:ea typeface="Times New Roman" panose="02020603050405020304" pitchFamily="18" charset="0"/>
                <a:cs typeface="Arial" panose="020B0604020202020204" pitchFamily="34" charset="0"/>
              </a:rPr>
              <a:t>the person’s job title; or</a:t>
            </a:r>
          </a:p>
          <a:p>
            <a:pPr marL="400050" indent="-400050">
              <a:buFont typeface="Arial" panose="020B0604020202020204" pitchFamily="34" charset="0"/>
              <a:buChar char="•"/>
            </a:pPr>
            <a:r>
              <a:rPr lang="en-AU" sz="1400">
                <a:ea typeface="Times New Roman" panose="02020603050405020304" pitchFamily="18" charset="0"/>
                <a:cs typeface="Arial" panose="020B0604020202020204" pitchFamily="34" charset="0"/>
              </a:rPr>
              <a:t>the person’s functions described in a written contract;</a:t>
            </a:r>
          </a:p>
          <a:p>
            <a:endParaRPr lang="en-AU" sz="1400">
              <a:ea typeface="Times New Roman" panose="02020603050405020304" pitchFamily="18" charset="0"/>
              <a:cs typeface="Arial" panose="020B0604020202020204" pitchFamily="34" charset="0"/>
            </a:endParaRPr>
          </a:p>
          <a:p>
            <a:r>
              <a:rPr lang="en-AU" sz="1400">
                <a:ea typeface="Times New Roman" panose="02020603050405020304" pitchFamily="18" charset="0"/>
                <a:cs typeface="Arial" panose="020B0604020202020204" pitchFamily="34" charset="0"/>
              </a:rPr>
              <a:t>I doubt very few of your role descriptions include loading or unloading, sending or receiving, scheduling etc – its just assumed.</a:t>
            </a:r>
          </a:p>
          <a:p>
            <a:pPr marL="0" indent="0">
              <a:buFont typeface="Arial" panose="020B0604020202020204" pitchFamily="34" charset="0"/>
              <a:buNone/>
            </a:pPr>
            <a:endParaRPr lang="en-AU" sz="1400">
              <a:cs typeface="Arial" panose="020B0604020202020204" pitchFamily="34" charset="0"/>
            </a:endParaRPr>
          </a:p>
          <a:p>
            <a:r>
              <a:rPr lang="en-AU" sz="1400">
                <a:cs typeface="Calibri"/>
              </a:rPr>
              <a:t>While undertaking the role associated with a HV, regardless of your other roles, you have an obligation under the HVNL to ensure the safety of the transport task and manage any risks to the public – SFAIRP.</a:t>
            </a:r>
            <a:endParaRPr lang="en-AU" sz="1400">
              <a:ea typeface="Calibri"/>
              <a:cs typeface="Calibri"/>
            </a:endParaRPr>
          </a:p>
          <a:p>
            <a:pPr marL="0" indent="0">
              <a:buFont typeface="Arial" panose="020B0604020202020204" pitchFamily="34" charset="0"/>
              <a:buNone/>
            </a:pPr>
            <a:endParaRPr lang="en-US" sz="1400"/>
          </a:p>
        </p:txBody>
      </p:sp>
      <p:sp>
        <p:nvSpPr>
          <p:cNvPr id="4" name="Slide Number Placeholder 3"/>
          <p:cNvSpPr>
            <a:spLocks noGrp="1"/>
          </p:cNvSpPr>
          <p:nvPr>
            <p:ph type="sldNum" sz="quarter" idx="5"/>
          </p:nvPr>
        </p:nvSpPr>
        <p:spPr/>
        <p:txBody>
          <a:bodyPr/>
          <a:lstStyle/>
          <a:p>
            <a:fld id="{98C0D3A4-2932-A148-9126-4576CD5089FF}" type="slidenum">
              <a:rPr lang="en-US" smtClean="0"/>
              <a:t>4</a:t>
            </a:fld>
            <a:endParaRPr lang="en-US"/>
          </a:p>
        </p:txBody>
      </p:sp>
    </p:spTree>
    <p:extLst>
      <p:ext uri="{BB962C8B-B14F-4D97-AF65-F5344CB8AC3E}">
        <p14:creationId xmlns:p14="http://schemas.microsoft.com/office/powerpoint/2010/main" val="102727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2000"/>
          </a:xfrm>
        </p:spPr>
        <p:txBody>
          <a:bodyPr/>
          <a:lstStyle/>
          <a:p>
            <a:r>
              <a:rPr lang="en-US" sz="1400"/>
              <a:t>The HVNL in addition to </a:t>
            </a:r>
            <a:r>
              <a:rPr lang="en-US" sz="1400" err="1"/>
              <a:t>CoR</a:t>
            </a:r>
            <a:r>
              <a:rPr lang="en-US" sz="1400"/>
              <a:t> provisions has specific legislation relating to loads on a HV</a:t>
            </a:r>
          </a:p>
          <a:p>
            <a:r>
              <a:rPr lang="en-US" sz="1400" b="1"/>
              <a:t>READ</a:t>
            </a:r>
          </a:p>
          <a:p>
            <a:pPr marL="285750" indent="-285750">
              <a:buFont typeface="Arial" panose="020B0604020202020204" pitchFamily="34" charset="0"/>
              <a:buChar char="•"/>
            </a:pPr>
            <a:r>
              <a:rPr lang="en-US" sz="1400"/>
              <a:t>These provisions include specific standards and as such are fundamentally compliance based legislation – you will do this and you will do it this way and to this standard.</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Whilst this prescriptive approach may be used in an incident or proof of failure were to occur, a </a:t>
            </a:r>
            <a:r>
              <a:rPr lang="en-US" sz="1400" b="1"/>
              <a:t>primary duty </a:t>
            </a:r>
            <a:r>
              <a:rPr lang="en-US" sz="1400"/>
              <a:t>under </a:t>
            </a:r>
            <a:r>
              <a:rPr lang="en-US" sz="1400" err="1"/>
              <a:t>CoR</a:t>
            </a:r>
            <a:r>
              <a:rPr lang="en-US" sz="1400"/>
              <a:t> requires no such evidence.</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 If a party cannot demonstrate proactive steps to ensure safety then they may be in breach.</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Not here today to train you on the various vehicles, their various loads, axle limits, types of restraints etc. That is extremely important and necessary however this presentation relates only to your </a:t>
            </a:r>
            <a:r>
              <a:rPr lang="en-US" sz="1400" err="1"/>
              <a:t>CoR</a:t>
            </a:r>
            <a:r>
              <a:rPr lang="en-US" sz="1400"/>
              <a:t> obligations.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400"/>
              <a:t>Refer only to your obligations under </a:t>
            </a:r>
            <a:r>
              <a:rPr lang="en-US" sz="1400" err="1"/>
              <a:t>CoR</a:t>
            </a:r>
            <a:r>
              <a:rPr lang="en-US" sz="1400"/>
              <a:t> and the systems and methodologies to manage them.</a:t>
            </a:r>
          </a:p>
          <a:p>
            <a:endParaRPr lang="en-US" sz="1400"/>
          </a:p>
          <a:p>
            <a:endParaRPr lang="en-US" sz="1400"/>
          </a:p>
        </p:txBody>
      </p:sp>
      <p:sp>
        <p:nvSpPr>
          <p:cNvPr id="4" name="Slide Number Placeholder 3"/>
          <p:cNvSpPr>
            <a:spLocks noGrp="1"/>
          </p:cNvSpPr>
          <p:nvPr>
            <p:ph type="sldNum" sz="quarter" idx="5"/>
          </p:nvPr>
        </p:nvSpPr>
        <p:spPr/>
        <p:txBody>
          <a:bodyPr/>
          <a:lstStyle/>
          <a:p>
            <a:fld id="{8120D0C6-0C38-FF47-A889-D9F97CFDB223}" type="slidenum">
              <a:rPr lang="en-US" smtClean="0"/>
              <a:t>5</a:t>
            </a:fld>
            <a:endParaRPr lang="en-US"/>
          </a:p>
        </p:txBody>
      </p:sp>
    </p:spTree>
    <p:extLst>
      <p:ext uri="{BB962C8B-B14F-4D97-AF65-F5344CB8AC3E}">
        <p14:creationId xmlns:p14="http://schemas.microsoft.com/office/powerpoint/2010/main" val="270448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AU" sz="1400" b="0" i="0">
                <a:solidFill>
                  <a:srgbClr val="000000"/>
                </a:solidFill>
                <a:effectLst/>
              </a:rPr>
              <a:t>Section 26 E of the HVNL is particularly relevant to consignors and consignees </a:t>
            </a:r>
          </a:p>
          <a:p>
            <a:pPr marR="0" lvl="0" algn="l" defTabSz="914400" rtl="0" eaLnBrk="1" fontAlgn="auto" latinLnBrk="0" hangingPunct="1">
              <a:lnSpc>
                <a:spcPct val="100000"/>
              </a:lnSpc>
              <a:spcBef>
                <a:spcPts val="0"/>
              </a:spcBef>
              <a:spcAft>
                <a:spcPts val="0"/>
              </a:spcAft>
              <a:buClrTx/>
              <a:buSzTx/>
              <a:tabLst/>
              <a:defRPr/>
            </a:pPr>
            <a:endParaRPr lang="en-AU" sz="1400" b="0" i="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a:solidFill>
                  <a:srgbClr val="000000"/>
                </a:solidFill>
                <a:effectLst/>
              </a:rPr>
              <a:t>Prohibited Requests - any person is prohibited from requesting, directing, or contracting in a way that </a:t>
            </a:r>
            <a:r>
              <a:rPr lang="en-AU" sz="1400">
                <a:solidFill>
                  <a:srgbClr val="000000"/>
                </a:solidFill>
              </a:rPr>
              <a:t>could</a:t>
            </a:r>
            <a:r>
              <a:rPr lang="en-AU" sz="1400" b="0" i="0">
                <a:solidFill>
                  <a:srgbClr val="000000"/>
                </a:solidFill>
                <a:effectLst/>
              </a:rPr>
              <a:t> </a:t>
            </a:r>
            <a:r>
              <a:rPr lang="en-AU" sz="1400" b="1" i="0">
                <a:solidFill>
                  <a:srgbClr val="000000"/>
                </a:solidFill>
                <a:effectLst/>
              </a:rPr>
              <a:t>cause or encourage </a:t>
            </a:r>
            <a:r>
              <a:rPr lang="en-AU" sz="1400" b="0" i="0">
                <a:solidFill>
                  <a:srgbClr val="000000"/>
                </a:solidFill>
                <a:effectLst/>
              </a:rPr>
              <a:t>a driver to breach fatigue requirements or speed limits or that would </a:t>
            </a:r>
            <a:r>
              <a:rPr lang="en-AU" sz="1400" b="1" i="0">
                <a:solidFill>
                  <a:srgbClr val="000000"/>
                </a:solidFill>
                <a:effectLst/>
              </a:rPr>
              <a:t>result in another </a:t>
            </a:r>
            <a:r>
              <a:rPr lang="en-AU" sz="1400" b="1" i="0" err="1">
                <a:solidFill>
                  <a:srgbClr val="000000"/>
                </a:solidFill>
                <a:effectLst/>
              </a:rPr>
              <a:t>CoR</a:t>
            </a:r>
            <a:r>
              <a:rPr lang="en-AU" sz="1400" b="1" i="0">
                <a:solidFill>
                  <a:srgbClr val="000000"/>
                </a:solidFill>
                <a:effectLst/>
              </a:rPr>
              <a:t> party</a:t>
            </a:r>
            <a:r>
              <a:rPr lang="en-AU" sz="1400" b="0" i="0">
                <a:solidFill>
                  <a:srgbClr val="000000"/>
                </a:solidFill>
                <a:effectLst/>
              </a:rPr>
              <a:t> causing a driver to breach fatigue requirements or speed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a:solidFill>
                  <a:srgbClr val="000000"/>
                </a:solidFill>
                <a:effectLst/>
              </a:rPr>
              <a:t>Like many other interpretations of the HVNL the test is whether the “person knew or ought reasonably to have known” that it may cause or encourage the breach.</a:t>
            </a:r>
          </a:p>
          <a:p>
            <a:pPr marR="0" lvl="0" algn="l" defTabSz="914400" rtl="0" eaLnBrk="1" fontAlgn="auto" latinLnBrk="0" hangingPunct="1">
              <a:lnSpc>
                <a:spcPct val="100000"/>
              </a:lnSpc>
              <a:spcBef>
                <a:spcPts val="0"/>
              </a:spcBef>
              <a:spcAft>
                <a:spcPts val="0"/>
              </a:spcAft>
              <a:buClrTx/>
              <a:buSzTx/>
              <a:tabLst/>
              <a:defRPr/>
            </a:pPr>
            <a:endParaRPr lang="en-AU" sz="1400" b="0" i="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a:solidFill>
                  <a:srgbClr val="000000"/>
                </a:solidFill>
                <a:effectLst/>
              </a:rPr>
              <a:t>The penalty in both cases is a maximum of $10,000.</a:t>
            </a:r>
          </a:p>
          <a:p>
            <a:pPr marR="0" lvl="0" algn="l" defTabSz="914400" rtl="0" eaLnBrk="1" fontAlgn="auto" latinLnBrk="0" hangingPunct="1">
              <a:lnSpc>
                <a:spcPct val="100000"/>
              </a:lnSpc>
              <a:spcBef>
                <a:spcPts val="0"/>
              </a:spcBef>
              <a:spcAft>
                <a:spcPts val="0"/>
              </a:spcAft>
              <a:buClrTx/>
              <a:buSzTx/>
              <a:tabLst/>
              <a:defRPr/>
            </a:pPr>
            <a:endParaRPr lang="en-AU" sz="1400" b="0" i="0">
              <a:solidFill>
                <a:srgbClr val="000000"/>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a:solidFill>
                  <a:srgbClr val="000000"/>
                </a:solidFill>
                <a:effectLst/>
              </a:rPr>
              <a:t>Scenario – you request an urgent delivery from a contractor or supplier or schedule same when it should have been evident that it could not be achieved in the timeframe allocated. Thereby causing or encouraging the driver to speed or breach work and rest requirements.</a:t>
            </a:r>
          </a:p>
          <a:p>
            <a:endParaRPr lang="en-US" sz="1400"/>
          </a:p>
        </p:txBody>
      </p:sp>
      <p:sp>
        <p:nvSpPr>
          <p:cNvPr id="4" name="Slide Number Placeholder 3"/>
          <p:cNvSpPr>
            <a:spLocks noGrp="1"/>
          </p:cNvSpPr>
          <p:nvPr>
            <p:ph type="sldNum" sz="quarter" idx="5"/>
          </p:nvPr>
        </p:nvSpPr>
        <p:spPr/>
        <p:txBody>
          <a:bodyPr/>
          <a:lstStyle/>
          <a:p>
            <a:fld id="{8120D0C6-0C38-FF47-A889-D9F97CFDB223}" type="slidenum">
              <a:rPr lang="en-US" smtClean="0"/>
              <a:t>6</a:t>
            </a:fld>
            <a:endParaRPr lang="en-US"/>
          </a:p>
        </p:txBody>
      </p:sp>
    </p:spTree>
    <p:extLst>
      <p:ext uri="{BB962C8B-B14F-4D97-AF65-F5344CB8AC3E}">
        <p14:creationId xmlns:p14="http://schemas.microsoft.com/office/powerpoint/2010/main" val="199229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AU" sz="1400" b="1"/>
              <a:t>186 False or misleading transport documentation for goods</a:t>
            </a:r>
          </a:p>
          <a:p>
            <a:pPr marL="285750" indent="-285750">
              <a:buFont typeface="Arial" panose="020B0604020202020204" pitchFamily="34" charset="0"/>
              <a:buChar char="•"/>
            </a:pPr>
            <a:r>
              <a:rPr lang="en-AU" sz="1400"/>
              <a:t>Applies if goods are consigned for road transport using a heavy vehicle </a:t>
            </a:r>
          </a:p>
          <a:p>
            <a:pPr marL="285750" indent="-285750">
              <a:buFont typeface="Arial" panose="020B0604020202020204" pitchFamily="34" charset="0"/>
              <a:buChar char="•"/>
            </a:pPr>
            <a:r>
              <a:rPr lang="en-AU" sz="1400" b="0" i="0">
                <a:solidFill>
                  <a:srgbClr val="000000"/>
                </a:solidFill>
                <a:effectLst/>
              </a:rPr>
              <a:t>The consignor of the goods must ensure, SFAIRP, the </a:t>
            </a:r>
            <a:r>
              <a:rPr lang="en-AU" sz="1400" b="0" i="0">
                <a:effectLst/>
                <a:hlinkClick r:id="rId3"/>
              </a:rPr>
              <a:t>consignment documentation</a:t>
            </a:r>
            <a:r>
              <a:rPr lang="en-AU" sz="1400" b="0" i="0">
                <a:solidFill>
                  <a:srgbClr val="000000"/>
                </a:solidFill>
                <a:effectLst/>
              </a:rPr>
              <a:t> is not false or misleading.</a:t>
            </a:r>
            <a:endParaRPr lang="en-AU" b="1">
              <a:solidFill>
                <a:srgbClr val="000000"/>
              </a:solidFill>
              <a:latin typeface="Times"/>
            </a:endParaRPr>
          </a:p>
          <a:p>
            <a:pPr marL="285750" indent="-285750" algn="l">
              <a:buFont typeface="Arial" panose="020B0604020202020204" pitchFamily="34" charset="0"/>
              <a:buChar char="•"/>
            </a:pPr>
            <a:r>
              <a:rPr lang="en-AU" sz="1400" b="0" i="0">
                <a:solidFill>
                  <a:srgbClr val="000000"/>
                </a:solidFill>
                <a:effectLst/>
              </a:rPr>
              <a:t>If the goods are </a:t>
            </a:r>
            <a:r>
              <a:rPr lang="en-AU" sz="1400" b="0" i="0">
                <a:effectLst/>
                <a:hlinkClick r:id="rId4"/>
              </a:rPr>
              <a:t>Australian-packed goods</a:t>
            </a:r>
            <a:r>
              <a:rPr lang="en-AU" sz="1400" b="0" i="0">
                <a:solidFill>
                  <a:srgbClr val="000000"/>
                </a:solidFill>
                <a:effectLst/>
              </a:rPr>
              <a:t>, the </a:t>
            </a:r>
            <a:r>
              <a:rPr lang="en-AU" sz="1400" b="1" i="0">
                <a:solidFill>
                  <a:srgbClr val="000000"/>
                </a:solidFill>
                <a:effectLst/>
              </a:rPr>
              <a:t>packer</a:t>
            </a:r>
            <a:r>
              <a:rPr lang="en-AU" sz="1400" b="0" i="0">
                <a:solidFill>
                  <a:srgbClr val="000000"/>
                </a:solidFill>
                <a:effectLst/>
              </a:rPr>
              <a:t> of the goods must ensure, so far as is reasonably practicable, the </a:t>
            </a:r>
            <a:r>
              <a:rPr lang="en-AU" sz="1400" b="0" i="0">
                <a:effectLst/>
                <a:hlinkClick r:id="rId3"/>
              </a:rPr>
              <a:t>consignment documentation</a:t>
            </a:r>
            <a:r>
              <a:rPr lang="en-AU" sz="1400" b="0" i="0">
                <a:solidFill>
                  <a:srgbClr val="000000"/>
                </a:solidFill>
                <a:effectLst/>
              </a:rPr>
              <a:t> is not false or misleading.</a:t>
            </a:r>
          </a:p>
          <a:p>
            <a:pPr marL="285750" indent="-285750" algn="l">
              <a:buFont typeface="Arial" panose="020B0604020202020204" pitchFamily="34" charset="0"/>
              <a:buChar char="•"/>
            </a:pPr>
            <a:endParaRPr lang="en-AU" sz="1400" b="1" i="0">
              <a:solidFill>
                <a:srgbClr val="000000"/>
              </a:solidFill>
              <a:effectLst/>
            </a:endParaRPr>
          </a:p>
          <a:p>
            <a:pPr algn="l"/>
            <a:r>
              <a:rPr lang="en-AU" b="1" i="0">
                <a:solidFill>
                  <a:srgbClr val="000000"/>
                </a:solidFill>
                <a:effectLst/>
                <a:latin typeface="Times"/>
              </a:rPr>
              <a:t>187 False or misleading information in container weight declaration</a:t>
            </a:r>
          </a:p>
          <a:p>
            <a:pPr marL="285750" indent="-285750">
              <a:buFont typeface="Arial" panose="020B0604020202020204" pitchFamily="34" charset="0"/>
              <a:buChar char="•"/>
            </a:pPr>
            <a:r>
              <a:rPr lang="en-AU" sz="1400"/>
              <a:t>Applies in relation to a freight container to be transported by road using a heavy vehicle, or partly by road using a heavy vehicle and partly by some other means.</a:t>
            </a:r>
          </a:p>
          <a:p>
            <a:pPr marL="285750" indent="-285750">
              <a:buFont typeface="Arial" panose="020B0604020202020204" pitchFamily="34" charset="0"/>
              <a:buChar char="•"/>
            </a:pPr>
            <a:r>
              <a:rPr lang="en-AU" sz="1400"/>
              <a:t>The responsible entity for the freight container- (loader/packer/supervisor) - must ensure, SFAIRP,  the CWD is not false or misleading.</a:t>
            </a:r>
          </a:p>
          <a:p>
            <a:pPr marL="285750" indent="-285750">
              <a:buFont typeface="Arial" panose="020B0604020202020204" pitchFamily="34" charset="0"/>
              <a:buChar char="•"/>
            </a:pPr>
            <a:endParaRPr lang="en-AU" sz="1400"/>
          </a:p>
          <a:p>
            <a:pPr marL="285750" indent="-285750">
              <a:buFont typeface="Arial" panose="020B0604020202020204" pitchFamily="34" charset="0"/>
              <a:buChar char="•"/>
            </a:pPr>
            <a:r>
              <a:rPr lang="en-AU" sz="1400"/>
              <a:t>In both cases a manager/supervisor the operation also has related responsibilities.</a:t>
            </a:r>
            <a:endParaRPr lang="en-US" sz="1400"/>
          </a:p>
        </p:txBody>
      </p:sp>
      <p:sp>
        <p:nvSpPr>
          <p:cNvPr id="4" name="Slide Number Placeholder 3"/>
          <p:cNvSpPr>
            <a:spLocks noGrp="1"/>
          </p:cNvSpPr>
          <p:nvPr>
            <p:ph type="sldNum" sz="quarter" idx="5"/>
          </p:nvPr>
        </p:nvSpPr>
        <p:spPr/>
        <p:txBody>
          <a:bodyPr/>
          <a:lstStyle/>
          <a:p>
            <a:fld id="{8120D0C6-0C38-FF47-A889-D9F97CFDB223}" type="slidenum">
              <a:rPr lang="en-US" smtClean="0"/>
              <a:t>7</a:t>
            </a:fld>
            <a:endParaRPr lang="en-US"/>
          </a:p>
        </p:txBody>
      </p:sp>
    </p:spTree>
    <p:extLst>
      <p:ext uri="{BB962C8B-B14F-4D97-AF65-F5344CB8AC3E}">
        <p14:creationId xmlns:p14="http://schemas.microsoft.com/office/powerpoint/2010/main" val="420779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4057650"/>
          </a:xfrm>
        </p:spPr>
        <p:txBody>
          <a:bodyPr/>
          <a:lstStyle/>
          <a:p>
            <a:r>
              <a:rPr lang="en-AU" sz="1400">
                <a:solidFill>
                  <a:srgbClr val="333333"/>
                </a:solidFill>
                <a:effectLst/>
                <a:latin typeface="Calibri" panose="020F0502020204030204" pitchFamily="34" charset="0"/>
                <a:cs typeface="Calibri" panose="020F0502020204030204" pitchFamily="34" charset="0"/>
              </a:rPr>
              <a:t>Its important to understand why </a:t>
            </a:r>
            <a:r>
              <a:rPr lang="en-AU" sz="1400">
                <a:solidFill>
                  <a:srgbClr val="333333"/>
                </a:solidFill>
                <a:latin typeface="Calibri" panose="020F0502020204030204" pitchFamily="34" charset="0"/>
                <a:cs typeface="Calibri" panose="020F0502020204030204" pitchFamily="34" charset="0"/>
              </a:rPr>
              <a:t>it is important to ensure the safety of a load. </a:t>
            </a:r>
          </a:p>
          <a:p>
            <a:endParaRPr lang="en-AU" sz="1400">
              <a:solidFill>
                <a:srgbClr val="333333"/>
              </a:solidFill>
              <a:effectLst/>
              <a:latin typeface="Calibri" panose="020F0502020204030204" pitchFamily="34" charset="0"/>
              <a:cs typeface="Calibri" panose="020F0502020204030204" pitchFamily="34" charset="0"/>
            </a:endParaRPr>
          </a:p>
          <a:p>
            <a:r>
              <a:rPr lang="en-AU" sz="1400">
                <a:solidFill>
                  <a:srgbClr val="333333"/>
                </a:solidFill>
                <a:effectLst/>
                <a:latin typeface="Calibri" panose="020F0502020204030204" pitchFamily="34" charset="0"/>
                <a:cs typeface="Calibri" panose="020F0502020204030204" pitchFamily="34" charset="0"/>
              </a:rPr>
              <a:t>Hazards associated with poorly loaded or improperly restrained loads may include: </a:t>
            </a:r>
            <a:endParaRPr lang="en-AU" sz="1400">
              <a:effectLst/>
              <a:latin typeface="Calibri" panose="020F0502020204030204" pitchFamily="34" charset="0"/>
              <a:cs typeface="Calibri" panose="020F0502020204030204" pitchFamily="34" charset="0"/>
            </a:endParaRPr>
          </a:p>
          <a:p>
            <a:endParaRPr lang="en-AU" sz="1400">
              <a:solidFill>
                <a:srgbClr val="333333"/>
              </a:solidFill>
              <a:latin typeface="Calibri"/>
              <a:ea typeface="Calibri"/>
              <a:cs typeface="Calibri"/>
            </a:endParaRP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objects becoming dislodged and falling from vehicles</a:t>
            </a:r>
            <a:br>
              <a:rPr lang="en-AU" sz="1400">
                <a:solidFill>
                  <a:srgbClr val="333333"/>
                </a:solidFill>
                <a:effectLst/>
                <a:latin typeface="Calibri" panose="020F0502020204030204" pitchFamily="34" charset="0"/>
                <a:cs typeface="Calibri" panose="020F0502020204030204" pitchFamily="34" charset="0"/>
              </a:rPr>
            </a:br>
            <a:r>
              <a:rPr lang="en-AU" sz="1400">
                <a:solidFill>
                  <a:srgbClr val="333333"/>
                </a:solidFill>
                <a:effectLst/>
                <a:latin typeface="Calibri" panose="020F0502020204030204" pitchFamily="34" charset="0"/>
                <a:cs typeface="Calibri" panose="020F0502020204030204" pitchFamily="34" charset="0"/>
              </a:rPr>
              <a:t>causing drivers of other vehicles swerving to avoid fallen objects or being struck</a:t>
            </a: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load shifting causing the vehicle to become unstable or to roll over – particularly in terrain</a:t>
            </a: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load spillage – bulk commodities, liquids, DG</a:t>
            </a:r>
            <a:endParaRPr lang="en-AU" sz="1400">
              <a:solidFill>
                <a:srgbClr val="33333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load impacting the cabin when braking</a:t>
            </a: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packaging failures making loading or unloading hazardous.</a:t>
            </a:r>
          </a:p>
          <a:p>
            <a:pPr marL="285750" indent="-285750">
              <a:buFont typeface="Arial" panose="020B0604020202020204" pitchFamily="34" charset="0"/>
              <a:buChar char="•"/>
            </a:pPr>
            <a:r>
              <a:rPr lang="en-AU" sz="1400">
                <a:solidFill>
                  <a:srgbClr val="333333"/>
                </a:solidFill>
                <a:effectLst/>
                <a:latin typeface="Calibri" panose="020F0502020204030204" pitchFamily="34" charset="0"/>
                <a:cs typeface="Calibri" panose="020F0502020204030204" pitchFamily="34" charset="0"/>
              </a:rPr>
              <a:t>load placement configuration for multiple drop offs impacting on continued load restraint effectiveness, vehicle stability and load distribution throughout the journey. </a:t>
            </a:r>
            <a:endParaRPr lang="en-AU" sz="1400">
              <a:effectLst/>
              <a:latin typeface="Calibri" panose="020F0502020204030204" pitchFamily="34" charset="0"/>
              <a:cs typeface="Calibri" panose="020F0502020204030204" pitchFamily="34" charset="0"/>
            </a:endParaRPr>
          </a:p>
          <a:p>
            <a:endParaRPr lang="en-US" sz="14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120D0C6-0C38-FF47-A889-D9F97CFDB223}" type="slidenum">
              <a:rPr lang="en-US" smtClean="0"/>
              <a:t>8</a:t>
            </a:fld>
            <a:endParaRPr lang="en-US"/>
          </a:p>
        </p:txBody>
      </p:sp>
    </p:spTree>
    <p:extLst>
      <p:ext uri="{BB962C8B-B14F-4D97-AF65-F5344CB8AC3E}">
        <p14:creationId xmlns:p14="http://schemas.microsoft.com/office/powerpoint/2010/main" val="254076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20D0C6-0C38-FF47-A889-D9F97CFDB223}" type="slidenum">
              <a:rPr lang="en-US" smtClean="0"/>
              <a:t>9</a:t>
            </a:fld>
            <a:endParaRPr lang="en-US"/>
          </a:p>
        </p:txBody>
      </p:sp>
      <p:sp>
        <p:nvSpPr>
          <p:cNvPr id="6" name="Notes Placeholder 5">
            <a:extLst>
              <a:ext uri="{FF2B5EF4-FFF2-40B4-BE49-F238E27FC236}">
                <a16:creationId xmlns:a16="http://schemas.microsoft.com/office/drawing/2014/main" id="{9441E69E-6A01-AF41-503D-E2DB20A17802}"/>
              </a:ext>
            </a:extLst>
          </p:cNvPr>
          <p:cNvSpPr>
            <a:spLocks noGrp="1"/>
          </p:cNvSpPr>
          <p:nvPr>
            <p:ph type="body" sz="quarter" idx="3"/>
          </p:nvPr>
        </p:nvSpPr>
        <p:spPr/>
        <p:txBody>
          <a:bodyPr/>
          <a:lstStyle/>
          <a:p>
            <a:r>
              <a:rPr lang="en-US" sz="1400" b="1"/>
              <a:t>Supervisors/Managers have very specific and broad responsibilities as they work across many roles captured under he HVNL</a:t>
            </a:r>
          </a:p>
        </p:txBody>
      </p:sp>
    </p:spTree>
    <p:extLst>
      <p:ext uri="{BB962C8B-B14F-4D97-AF65-F5344CB8AC3E}">
        <p14:creationId xmlns:p14="http://schemas.microsoft.com/office/powerpoint/2010/main" val="35033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EC66-ED98-E780-7786-6FD7514F1A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64ACEEE-A831-3AE0-6FA1-B8C5F5A7C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F25A6C-B56D-DE36-137D-6743AD06E7BE}"/>
              </a:ext>
            </a:extLst>
          </p:cNvPr>
          <p:cNvSpPr>
            <a:spLocks noGrp="1"/>
          </p:cNvSpPr>
          <p:nvPr>
            <p:ph type="dt" sz="half" idx="10"/>
          </p:nvPr>
        </p:nvSpPr>
        <p:spPr/>
        <p:txBody>
          <a:bodyPr/>
          <a:lstStyle/>
          <a:p>
            <a:fld id="{2DD9081C-90C7-A44D-BB21-ED39B93341B1}" type="datetimeFigureOut">
              <a:rPr lang="en-US" smtClean="0"/>
              <a:t>9/9/2025</a:t>
            </a:fld>
            <a:endParaRPr lang="en-US"/>
          </a:p>
        </p:txBody>
      </p:sp>
      <p:sp>
        <p:nvSpPr>
          <p:cNvPr id="5" name="Footer Placeholder 4">
            <a:extLst>
              <a:ext uri="{FF2B5EF4-FFF2-40B4-BE49-F238E27FC236}">
                <a16:creationId xmlns:a16="http://schemas.microsoft.com/office/drawing/2014/main" id="{C3AEB6E8-B98F-9CEC-B63E-131CD790D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9D4DF-B6E3-616E-A707-9CF9993D24F2}"/>
              </a:ext>
            </a:extLst>
          </p:cNvPr>
          <p:cNvSpPr>
            <a:spLocks noGrp="1"/>
          </p:cNvSpPr>
          <p:nvPr>
            <p:ph type="sldNum" sz="quarter" idx="12"/>
          </p:nvPr>
        </p:nvSpPr>
        <p:spPr/>
        <p:txBody>
          <a:bodyPr/>
          <a:lstStyle/>
          <a:p>
            <a:fld id="{6BC8117F-8900-0941-A85B-9B9A86B897FA}" type="slidenum">
              <a:rPr lang="en-US" smtClean="0"/>
              <a:t>‹#›</a:t>
            </a:fld>
            <a:endParaRPr lang="en-US"/>
          </a:p>
        </p:txBody>
      </p:sp>
    </p:spTree>
    <p:extLst>
      <p:ext uri="{BB962C8B-B14F-4D97-AF65-F5344CB8AC3E}">
        <p14:creationId xmlns:p14="http://schemas.microsoft.com/office/powerpoint/2010/main" val="2059489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A07341-EBE0-EEC9-16E5-645B94BA009C}"/>
              </a:ext>
            </a:extLst>
          </p:cNvPr>
          <p:cNvSpPr txBox="1"/>
          <p:nvPr userDrawn="1"/>
        </p:nvSpPr>
        <p:spPr>
          <a:xfrm>
            <a:off x="0" y="6488668"/>
            <a:ext cx="6359236" cy="369332"/>
          </a:xfrm>
          <a:prstGeom prst="rect">
            <a:avLst/>
          </a:prstGeom>
          <a:noFill/>
        </p:spPr>
        <p:txBody>
          <a:bodyPr wrap="square">
            <a:spAutoFit/>
          </a:bodyPr>
          <a:lstStyle/>
          <a:p>
            <a:r>
              <a:rPr lang="en-US" err="1">
                <a:solidFill>
                  <a:schemeClr val="bg1"/>
                </a:solidFill>
                <a:latin typeface="Angsana New" panose="02020603050405020304" pitchFamily="18" charset="-34"/>
                <a:cs typeface="Angsana New" panose="02020603050405020304" pitchFamily="18" charset="-34"/>
              </a:rPr>
              <a:t>Redwand</a:t>
            </a:r>
            <a:r>
              <a:rPr lang="en-US">
                <a:solidFill>
                  <a:schemeClr val="bg1"/>
                </a:solidFill>
                <a:latin typeface="Angsana New" panose="02020603050405020304" pitchFamily="18" charset="-34"/>
                <a:cs typeface="Angsana New" panose="02020603050405020304" pitchFamily="18" charset="-34"/>
              </a:rPr>
              <a:t> Consulting – </a:t>
            </a:r>
            <a:r>
              <a:rPr lang="en-US" err="1">
                <a:solidFill>
                  <a:schemeClr val="bg1"/>
                </a:solidFill>
                <a:latin typeface="Angsana New" panose="02020603050405020304" pitchFamily="18" charset="-34"/>
                <a:cs typeface="Angsana New" panose="02020603050405020304" pitchFamily="18" charset="-34"/>
              </a:rPr>
              <a:t>CoR</a:t>
            </a:r>
            <a:r>
              <a:rPr lang="en-US">
                <a:solidFill>
                  <a:schemeClr val="bg1"/>
                </a:solidFill>
                <a:latin typeface="Angsana New" panose="02020603050405020304" pitchFamily="18" charset="-34"/>
                <a:cs typeface="Angsana New" panose="02020603050405020304" pitchFamily="18" charset="-34"/>
              </a:rPr>
              <a:t> Presentation 2024</a:t>
            </a:r>
          </a:p>
        </p:txBody>
      </p:sp>
    </p:spTree>
    <p:extLst>
      <p:ext uri="{BB962C8B-B14F-4D97-AF65-F5344CB8AC3E}">
        <p14:creationId xmlns:p14="http://schemas.microsoft.com/office/powerpoint/2010/main" val="369207561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1DFD-80B5-6057-D7F1-49CD44559224}"/>
              </a:ext>
            </a:extLst>
          </p:cNvPr>
          <p:cNvSpPr>
            <a:spLocks noGrp="1"/>
          </p:cNvSpPr>
          <p:nvPr>
            <p:ph type="ctrTitle"/>
          </p:nvPr>
        </p:nvSpPr>
        <p:spPr>
          <a:xfrm>
            <a:off x="1859084" y="1289464"/>
            <a:ext cx="7279879" cy="1431248"/>
          </a:xfrm>
        </p:spPr>
        <p:txBody>
          <a:bodyPr/>
          <a:lstStyle/>
          <a:p>
            <a:r>
              <a:rPr lang="en-US" sz="3600" b="1">
                <a:solidFill>
                  <a:schemeClr val="bg1"/>
                </a:solidFill>
              </a:rPr>
              <a:t>Chain of Responsibility –Consignor/Consignee</a:t>
            </a:r>
          </a:p>
        </p:txBody>
      </p:sp>
      <p:pic>
        <p:nvPicPr>
          <p:cNvPr id="3" name="Picture 2">
            <a:extLst>
              <a:ext uri="{FF2B5EF4-FFF2-40B4-BE49-F238E27FC236}">
                <a16:creationId xmlns:a16="http://schemas.microsoft.com/office/drawing/2014/main" id="{D51727FF-591C-E370-755C-A54EE00A20D3}"/>
              </a:ext>
            </a:extLst>
          </p:cNvPr>
          <p:cNvPicPr>
            <a:picLocks noChangeAspect="1"/>
          </p:cNvPicPr>
          <p:nvPr/>
        </p:nvPicPr>
        <p:blipFill rotWithShape="1">
          <a:blip r:embed="rId3">
            <a:extLst>
              <a:ext uri="{28A0092B-C50C-407E-A947-70E740481C1C}">
                <a14:useLocalDpi xmlns:a14="http://schemas.microsoft.com/office/drawing/2010/main" val="0"/>
              </a:ext>
            </a:extLst>
          </a:blip>
          <a:srcRect t="22390" r="1429" b="2"/>
          <a:stretch/>
        </p:blipFill>
        <p:spPr bwMode="auto">
          <a:xfrm>
            <a:off x="4912122" y="3574709"/>
            <a:ext cx="7396976" cy="3283292"/>
          </a:xfrm>
          <a:prstGeom prst="rect">
            <a:avLst/>
          </a:prstGeom>
          <a:solidFill>
            <a:schemeClr val="bg2">
              <a:lumMod val="50000"/>
            </a:schemeClr>
          </a:solid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FD9A8F3A-A132-A668-551C-59E2A6C8C6A0}"/>
              </a:ext>
            </a:extLst>
          </p:cNvPr>
          <p:cNvSpPr/>
          <p:nvPr/>
        </p:nvSpPr>
        <p:spPr>
          <a:xfrm rot="537948">
            <a:off x="8238253" y="6545226"/>
            <a:ext cx="744715" cy="25631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6FEC79-D700-6C20-8EC6-938D04EB8599}"/>
              </a:ext>
            </a:extLst>
          </p:cNvPr>
          <p:cNvSpPr/>
          <p:nvPr/>
        </p:nvSpPr>
        <p:spPr>
          <a:xfrm>
            <a:off x="10348332" y="4849666"/>
            <a:ext cx="234175" cy="45719"/>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22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45C2-D5EC-509A-7A51-E0DA0862D78A}"/>
              </a:ext>
            </a:extLst>
          </p:cNvPr>
          <p:cNvSpPr>
            <a:spLocks noGrp="1"/>
          </p:cNvSpPr>
          <p:nvPr>
            <p:ph type="ctrTitle"/>
          </p:nvPr>
        </p:nvSpPr>
        <p:spPr>
          <a:xfrm>
            <a:off x="820013" y="263654"/>
            <a:ext cx="3359972" cy="688490"/>
          </a:xfrm>
        </p:spPr>
        <p:txBody>
          <a:bodyPr/>
          <a:lstStyle/>
          <a:p>
            <a:pPr algn="l"/>
            <a:r>
              <a:rPr lang="en-US" sz="3600" b="1">
                <a:solidFill>
                  <a:schemeClr val="bg1"/>
                </a:solidFill>
              </a:rPr>
              <a:t>Supervisor</a:t>
            </a:r>
          </a:p>
        </p:txBody>
      </p:sp>
      <p:sp>
        <p:nvSpPr>
          <p:cNvPr id="3" name="Subtitle 2">
            <a:extLst>
              <a:ext uri="{FF2B5EF4-FFF2-40B4-BE49-F238E27FC236}">
                <a16:creationId xmlns:a16="http://schemas.microsoft.com/office/drawing/2014/main" id="{7DD4223D-DCC2-57B5-3D23-129FD22421BD}"/>
              </a:ext>
            </a:extLst>
          </p:cNvPr>
          <p:cNvSpPr>
            <a:spLocks noGrp="1"/>
          </p:cNvSpPr>
          <p:nvPr>
            <p:ph type="subTitle" idx="1"/>
          </p:nvPr>
        </p:nvSpPr>
        <p:spPr>
          <a:xfrm>
            <a:off x="820013" y="1171096"/>
            <a:ext cx="11122822" cy="4935236"/>
          </a:xfrm>
        </p:spPr>
        <p:txBody>
          <a:bodyPr/>
          <a:lstStyle/>
          <a:p>
            <a:pPr marL="342900" indent="-342900" algn="l">
              <a:buFont typeface="Arial" panose="020B0604020202020204" pitchFamily="34" charset="0"/>
              <a:buChar char="•"/>
            </a:pPr>
            <a:r>
              <a:rPr lang="en-US" sz="3200"/>
              <a:t>Policies, procedures and standards - maintained and accessible</a:t>
            </a:r>
          </a:p>
          <a:p>
            <a:pPr marL="342900" indent="-342900" algn="l">
              <a:buFont typeface="Arial" panose="020B0604020202020204" pitchFamily="34" charset="0"/>
              <a:buChar char="•"/>
            </a:pPr>
            <a:r>
              <a:rPr lang="en-US" sz="3200"/>
              <a:t>Risks are identified, communicated and mitigated</a:t>
            </a:r>
          </a:p>
          <a:p>
            <a:pPr marL="342900" indent="-342900" algn="l">
              <a:buFont typeface="Arial" panose="020B0604020202020204" pitchFamily="34" charset="0"/>
              <a:buChar char="•"/>
            </a:pPr>
            <a:r>
              <a:rPr lang="en-US" sz="3200"/>
              <a:t>Comprehensive training is developed and delivered</a:t>
            </a:r>
          </a:p>
          <a:p>
            <a:pPr marL="342900" indent="-342900" algn="l">
              <a:buFont typeface="Arial" panose="020B0604020202020204" pitchFamily="34" charset="0"/>
              <a:buChar char="•"/>
            </a:pPr>
            <a:r>
              <a:rPr lang="en-US" sz="3200"/>
              <a:t>Vehicles and loads are appropriate for the task - DG</a:t>
            </a:r>
          </a:p>
          <a:p>
            <a:pPr marL="342900" indent="-342900" algn="l">
              <a:buFont typeface="Arial" panose="020B0604020202020204" pitchFamily="34" charset="0"/>
              <a:buChar char="•"/>
            </a:pPr>
            <a:r>
              <a:rPr lang="en-US" sz="3200"/>
              <a:t>Accurate and timely information – vehicle, load and restraints</a:t>
            </a:r>
          </a:p>
          <a:p>
            <a:pPr marL="342900" indent="-342900" algn="l">
              <a:buFont typeface="Arial" panose="020B0604020202020204" pitchFamily="34" charset="0"/>
              <a:buChar char="•"/>
            </a:pPr>
            <a:r>
              <a:rPr lang="en-US" sz="3200"/>
              <a:t>Safe area and safe loads </a:t>
            </a:r>
          </a:p>
          <a:p>
            <a:pPr marL="342900" indent="-342900" algn="l">
              <a:buFont typeface="Arial" panose="020B0604020202020204" pitchFamily="34" charset="0"/>
              <a:buChar char="•"/>
            </a:pPr>
            <a:r>
              <a:rPr lang="en-US" sz="3200"/>
              <a:t>Sufficient time allowed to pack and load/unload</a:t>
            </a:r>
          </a:p>
          <a:p>
            <a:pPr marL="342900" indent="-342900" algn="l">
              <a:buFont typeface="Arial" panose="020B0604020202020204" pitchFamily="34" charset="0"/>
              <a:buChar char="•"/>
            </a:pPr>
            <a:r>
              <a:rPr lang="en-US" sz="3200"/>
              <a:t>Loading equipment and restraints are appropriate and accessible </a:t>
            </a:r>
          </a:p>
          <a:p>
            <a:pPr marL="342900" indent="-342900" algn="l">
              <a:buFont typeface="Arial" panose="020B0604020202020204" pitchFamily="34" charset="0"/>
              <a:buChar char="•"/>
            </a:pPr>
            <a:endParaRPr lang="en-US" sz="3200"/>
          </a:p>
          <a:p>
            <a:pPr marL="342900" indent="-342900" algn="l">
              <a:buFont typeface="Arial" panose="020B0604020202020204" pitchFamily="34" charset="0"/>
              <a:buChar char="•"/>
            </a:pPr>
            <a:endParaRPr lang="en-US" sz="3200"/>
          </a:p>
        </p:txBody>
      </p:sp>
    </p:spTree>
    <p:extLst>
      <p:ext uri="{BB962C8B-B14F-4D97-AF65-F5344CB8AC3E}">
        <p14:creationId xmlns:p14="http://schemas.microsoft.com/office/powerpoint/2010/main" val="23560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919C-91DE-66EC-4F50-C6A48D0A5118}"/>
              </a:ext>
            </a:extLst>
          </p:cNvPr>
          <p:cNvSpPr>
            <a:spLocks noGrp="1"/>
          </p:cNvSpPr>
          <p:nvPr>
            <p:ph type="ctrTitle"/>
          </p:nvPr>
        </p:nvSpPr>
        <p:spPr>
          <a:xfrm>
            <a:off x="702906" y="210360"/>
            <a:ext cx="8609045" cy="743759"/>
          </a:xfrm>
        </p:spPr>
        <p:txBody>
          <a:bodyPr/>
          <a:lstStyle/>
          <a:p>
            <a:pPr algn="l"/>
            <a:r>
              <a:rPr lang="en-US" sz="3600" b="1">
                <a:solidFill>
                  <a:schemeClr val="bg1"/>
                </a:solidFill>
              </a:rPr>
              <a:t>Supervisor responsibilities cont’d</a:t>
            </a:r>
          </a:p>
        </p:txBody>
      </p:sp>
      <p:sp>
        <p:nvSpPr>
          <p:cNvPr id="3" name="Subtitle 2">
            <a:extLst>
              <a:ext uri="{FF2B5EF4-FFF2-40B4-BE49-F238E27FC236}">
                <a16:creationId xmlns:a16="http://schemas.microsoft.com/office/drawing/2014/main" id="{B81E9FEA-F954-D9FF-0BB2-31E131D98818}"/>
              </a:ext>
            </a:extLst>
          </p:cNvPr>
          <p:cNvSpPr>
            <a:spLocks noGrp="1"/>
          </p:cNvSpPr>
          <p:nvPr>
            <p:ph type="subTitle" idx="1"/>
          </p:nvPr>
        </p:nvSpPr>
        <p:spPr>
          <a:xfrm>
            <a:off x="702906" y="1157417"/>
            <a:ext cx="10997683" cy="2452682"/>
          </a:xfrm>
        </p:spPr>
        <p:txBody>
          <a:bodyPr/>
          <a:lstStyle/>
          <a:p>
            <a:pPr marL="457200" indent="-457200" algn="l">
              <a:buFont typeface="Arial" panose="020B0604020202020204" pitchFamily="34" charset="0"/>
              <a:buChar char="•"/>
            </a:pPr>
            <a:r>
              <a:rPr lang="en-US" sz="3200"/>
              <a:t>Ensure staff are trained, competent and FFD</a:t>
            </a:r>
          </a:p>
          <a:p>
            <a:pPr marL="457200" indent="-457200" algn="l">
              <a:buFont typeface="Arial" panose="020B0604020202020204" pitchFamily="34" charset="0"/>
              <a:buChar char="•"/>
            </a:pPr>
            <a:r>
              <a:rPr lang="en-US" sz="3200"/>
              <a:t>Encourage and support reporting of hazards – Just Culture</a:t>
            </a:r>
          </a:p>
          <a:p>
            <a:pPr marL="457200" indent="-457200" algn="l">
              <a:buFont typeface="Arial" panose="020B0604020202020204" pitchFamily="34" charset="0"/>
              <a:buChar char="•"/>
            </a:pPr>
            <a:r>
              <a:rPr lang="en-US" sz="3200"/>
              <a:t>Monitor and report safety and compliance issues</a:t>
            </a:r>
          </a:p>
          <a:p>
            <a:pPr marL="457200" indent="-457200" algn="l">
              <a:buFont typeface="Arial" panose="020B0604020202020204" pitchFamily="34" charset="0"/>
              <a:buChar char="•"/>
            </a:pPr>
            <a:r>
              <a:rPr lang="en-US" sz="3200"/>
              <a:t>Communicate information with relevant parties</a:t>
            </a:r>
          </a:p>
          <a:p>
            <a:pPr algn="l"/>
            <a:endParaRPr lang="en-US" sz="3200"/>
          </a:p>
        </p:txBody>
      </p:sp>
      <p:sp>
        <p:nvSpPr>
          <p:cNvPr id="5" name="TextBox 4">
            <a:extLst>
              <a:ext uri="{FF2B5EF4-FFF2-40B4-BE49-F238E27FC236}">
                <a16:creationId xmlns:a16="http://schemas.microsoft.com/office/drawing/2014/main" id="{62AE81DB-9024-9C87-9D20-94393B52BE2C}"/>
              </a:ext>
            </a:extLst>
          </p:cNvPr>
          <p:cNvSpPr txBox="1"/>
          <p:nvPr/>
        </p:nvSpPr>
        <p:spPr>
          <a:xfrm>
            <a:off x="702906" y="3600652"/>
            <a:ext cx="11095084" cy="3046988"/>
          </a:xfrm>
          <a:prstGeom prst="rect">
            <a:avLst/>
          </a:prstGeom>
          <a:noFill/>
        </p:spPr>
        <p:txBody>
          <a:bodyPr wrap="square" rtlCol="0">
            <a:spAutoFit/>
          </a:bodyPr>
          <a:lstStyle/>
          <a:p>
            <a:r>
              <a:rPr lang="en-US" sz="3200"/>
              <a:t>Contractors</a:t>
            </a:r>
          </a:p>
          <a:p>
            <a:pPr marL="457200" indent="-457200">
              <a:buFont typeface="Arial" panose="020B0604020202020204" pitchFamily="34" charset="0"/>
              <a:buChar char="•"/>
            </a:pPr>
            <a:r>
              <a:rPr lang="en-US" sz="3200"/>
              <a:t>Detail and accurate information about the task</a:t>
            </a:r>
          </a:p>
          <a:p>
            <a:pPr marL="457200" indent="-457200">
              <a:buFont typeface="Arial" panose="020B0604020202020204" pitchFamily="34" charset="0"/>
              <a:buChar char="•"/>
            </a:pPr>
            <a:r>
              <a:rPr lang="en-US" sz="3200"/>
              <a:t>Communicate issues </a:t>
            </a:r>
          </a:p>
          <a:p>
            <a:pPr marL="457200" indent="-457200">
              <a:buFont typeface="Arial" panose="020B0604020202020204" pitchFamily="34" charset="0"/>
              <a:buChar char="•"/>
            </a:pPr>
            <a:r>
              <a:rPr lang="en-AU" sz="3200">
                <a:solidFill>
                  <a:srgbClr val="000000"/>
                </a:solidFill>
                <a:effectLst/>
              </a:rPr>
              <a:t>Ensure there is an assurance process in place</a:t>
            </a:r>
          </a:p>
          <a:p>
            <a:pPr marL="457200" indent="-457200">
              <a:buFont typeface="Arial" panose="020B0604020202020204" pitchFamily="34" charset="0"/>
              <a:buChar char="•"/>
            </a:pPr>
            <a:endParaRPr lang="en-US" sz="3200"/>
          </a:p>
          <a:p>
            <a:endParaRPr lang="en-US" sz="3200" b="1"/>
          </a:p>
        </p:txBody>
      </p:sp>
    </p:spTree>
    <p:extLst>
      <p:ext uri="{BB962C8B-B14F-4D97-AF65-F5344CB8AC3E}">
        <p14:creationId xmlns:p14="http://schemas.microsoft.com/office/powerpoint/2010/main" val="218356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09D338-5301-AD46-7F3B-430AE0F4A382}"/>
              </a:ext>
            </a:extLst>
          </p:cNvPr>
          <p:cNvSpPr>
            <a:spLocks noGrp="1"/>
          </p:cNvSpPr>
          <p:nvPr>
            <p:ph type="subTitle" idx="1"/>
          </p:nvPr>
        </p:nvSpPr>
        <p:spPr>
          <a:xfrm>
            <a:off x="441960" y="901859"/>
            <a:ext cx="9448800" cy="5054282"/>
          </a:xfrm>
        </p:spPr>
        <p:txBody>
          <a:bodyPr/>
          <a:lstStyle/>
          <a:p>
            <a:pPr marL="457200" indent="-457200" algn="l">
              <a:buFont typeface="Arial" panose="020B0604020202020204" pitchFamily="34" charset="0"/>
              <a:buChar char="•"/>
            </a:pPr>
            <a:r>
              <a:rPr lang="en-AU" sz="3000">
                <a:solidFill>
                  <a:srgbClr val="333333"/>
                </a:solidFill>
                <a:ea typeface="Times New Roman" panose="02020603050405020304" pitchFamily="18" charset="0"/>
                <a:cs typeface="Calibri" panose="020F0502020204030204" pitchFamily="34" charset="0"/>
              </a:rPr>
              <a:t>Consult with other parties in the chain to identify risks and issues that may compromise safety</a:t>
            </a:r>
          </a:p>
          <a:p>
            <a:pPr marL="457200" indent="-457200" algn="l">
              <a:buFont typeface="Arial" panose="020B0604020202020204" pitchFamily="34" charset="0"/>
              <a:buChar char="•"/>
            </a:pPr>
            <a:r>
              <a:rPr lang="en-US" sz="3000">
                <a:cs typeface="Calibri" panose="020F0502020204030204" pitchFamily="34" charset="0"/>
              </a:rPr>
              <a:t>SFAIRP ensure an operator or prime contractor is safe and compliant</a:t>
            </a:r>
          </a:p>
          <a:p>
            <a:pPr marL="457200" indent="-457200" algn="l">
              <a:buFont typeface="Arial" panose="020B0604020202020204" pitchFamily="34" charset="0"/>
              <a:buChar char="•"/>
            </a:pPr>
            <a:r>
              <a:rPr lang="en-AU" sz="3000">
                <a:solidFill>
                  <a:srgbClr val="333333"/>
                </a:solidFill>
                <a:ea typeface="Times New Roman" panose="02020603050405020304" pitchFamily="18" charset="0"/>
                <a:cs typeface="Calibri" panose="020F0502020204030204" pitchFamily="34" charset="0"/>
              </a:rPr>
              <a:t>Ensure loads do not exceed mass or dimension limits and are appropriately restrained and contained</a:t>
            </a:r>
          </a:p>
          <a:p>
            <a:pPr marL="457200" indent="-457200" algn="l">
              <a:buFont typeface="Arial" panose="020B0604020202020204" pitchFamily="34" charset="0"/>
              <a:buChar char="•"/>
            </a:pPr>
            <a:r>
              <a:rPr lang="en-AU" sz="3000">
                <a:solidFill>
                  <a:srgbClr val="333333"/>
                </a:solidFill>
                <a:ea typeface="Times New Roman" panose="02020603050405020304" pitchFamily="18" charset="0"/>
                <a:cs typeface="Calibri" panose="020F0502020204030204" pitchFamily="34" charset="0"/>
              </a:rPr>
              <a:t>Provide an accurate record of the load to parties in the </a:t>
            </a:r>
            <a:r>
              <a:rPr lang="en-AU" sz="3000" err="1">
                <a:solidFill>
                  <a:srgbClr val="333333"/>
                </a:solidFill>
                <a:ea typeface="Times New Roman" panose="02020603050405020304" pitchFamily="18" charset="0"/>
                <a:cs typeface="Calibri" panose="020F0502020204030204" pitchFamily="34" charset="0"/>
              </a:rPr>
              <a:t>CoR</a:t>
            </a:r>
            <a:endParaRPr lang="en-AU" sz="3000">
              <a:solidFill>
                <a:srgbClr val="333333"/>
              </a:solidFill>
              <a:highlight>
                <a:srgbClr val="FFFF00"/>
              </a:highlight>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3000">
                <a:cs typeface="Calibri" panose="020F0502020204030204" pitchFamily="34" charset="0"/>
              </a:rPr>
              <a:t>Communicate and assess any changes to arrangements</a:t>
            </a:r>
            <a:endParaRPr lang="en-US" sz="3000">
              <a:highlight>
                <a:srgbClr val="FFFF00"/>
              </a:highlight>
              <a:cs typeface="Calibri" panose="020F0502020204030204" pitchFamily="34" charset="0"/>
            </a:endParaRPr>
          </a:p>
          <a:p>
            <a:pPr marL="457200" indent="-457200" algn="l">
              <a:buFont typeface="Arial" panose="020B0604020202020204" pitchFamily="34" charset="0"/>
              <a:buChar char="•"/>
            </a:pPr>
            <a:r>
              <a:rPr lang="en-US" sz="3000">
                <a:cs typeface="Calibri" panose="020F0502020204030204" pitchFamily="34" charset="0"/>
              </a:rPr>
              <a:t>Allow appropriate amount of time for deliveries</a:t>
            </a:r>
          </a:p>
          <a:p>
            <a:pPr marL="457200" indent="-457200" algn="l">
              <a:buFont typeface="Arial" panose="020B0604020202020204" pitchFamily="34" charset="0"/>
              <a:buChar char="•"/>
            </a:pPr>
            <a:endParaRPr lang="en-AU" sz="3000">
              <a:solidFill>
                <a:srgbClr val="333333"/>
              </a:solidFill>
              <a:highlight>
                <a:srgbClr val="FFFF00"/>
              </a:highlight>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3000">
              <a:cs typeface="Calibri" panose="020F0502020204030204" pitchFamily="34" charset="0"/>
            </a:endParaRPr>
          </a:p>
          <a:p>
            <a:pPr marL="457200" indent="-457200" algn="l">
              <a:buFont typeface="Arial" panose="020B0604020202020204" pitchFamily="34" charset="0"/>
              <a:buChar char="•"/>
            </a:pPr>
            <a:endParaRPr lang="en-AU" sz="3000">
              <a:solidFill>
                <a:srgbClr val="333333"/>
              </a:solidFill>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AU" sz="3000">
              <a:solidFill>
                <a:srgbClr val="333333"/>
              </a:solidFill>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3000">
              <a:cs typeface="Calibri" panose="020F0502020204030204" pitchFamily="34" charset="0"/>
            </a:endParaRPr>
          </a:p>
        </p:txBody>
      </p:sp>
      <p:sp>
        <p:nvSpPr>
          <p:cNvPr id="4" name="Title 1">
            <a:extLst>
              <a:ext uri="{FF2B5EF4-FFF2-40B4-BE49-F238E27FC236}">
                <a16:creationId xmlns:a16="http://schemas.microsoft.com/office/drawing/2014/main" id="{CDACF400-0FA7-73CB-2324-A4806D53359D}"/>
              </a:ext>
            </a:extLst>
          </p:cNvPr>
          <p:cNvSpPr txBox="1">
            <a:spLocks/>
          </p:cNvSpPr>
          <p:nvPr/>
        </p:nvSpPr>
        <p:spPr>
          <a:xfrm>
            <a:off x="441960" y="15240"/>
            <a:ext cx="7551174" cy="696605"/>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a:solidFill>
                  <a:schemeClr val="bg1"/>
                </a:solidFill>
              </a:rPr>
              <a:t>Consignor/Consignee</a:t>
            </a:r>
            <a:endParaRPr lang="en-US" sz="3600"/>
          </a:p>
        </p:txBody>
      </p:sp>
    </p:spTree>
    <p:extLst>
      <p:ext uri="{BB962C8B-B14F-4D97-AF65-F5344CB8AC3E}">
        <p14:creationId xmlns:p14="http://schemas.microsoft.com/office/powerpoint/2010/main" val="262081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32D5-32DC-2DDA-FF3E-82F8338D2EDF}"/>
              </a:ext>
            </a:extLst>
          </p:cNvPr>
          <p:cNvSpPr>
            <a:spLocks noGrp="1"/>
          </p:cNvSpPr>
          <p:nvPr>
            <p:ph type="ctrTitle"/>
          </p:nvPr>
        </p:nvSpPr>
        <p:spPr>
          <a:xfrm>
            <a:off x="521110" y="0"/>
            <a:ext cx="9144000" cy="914247"/>
          </a:xfrm>
        </p:spPr>
        <p:txBody>
          <a:bodyPr/>
          <a:lstStyle/>
          <a:p>
            <a:pPr algn="l"/>
            <a:r>
              <a:rPr lang="en-US" sz="3600" b="1">
                <a:solidFill>
                  <a:schemeClr val="bg1"/>
                </a:solidFill>
              </a:rPr>
              <a:t>Consignor/Consignee cont’d</a:t>
            </a:r>
          </a:p>
        </p:txBody>
      </p:sp>
      <p:sp>
        <p:nvSpPr>
          <p:cNvPr id="3" name="Subtitle 2">
            <a:extLst>
              <a:ext uri="{FF2B5EF4-FFF2-40B4-BE49-F238E27FC236}">
                <a16:creationId xmlns:a16="http://schemas.microsoft.com/office/drawing/2014/main" id="{A1DDDC5C-EAD6-8748-EC53-CF289E8C2E8D}"/>
              </a:ext>
            </a:extLst>
          </p:cNvPr>
          <p:cNvSpPr>
            <a:spLocks noGrp="1"/>
          </p:cNvSpPr>
          <p:nvPr>
            <p:ph type="subTitle" idx="1"/>
          </p:nvPr>
        </p:nvSpPr>
        <p:spPr>
          <a:xfrm>
            <a:off x="521110" y="1255087"/>
            <a:ext cx="9409472" cy="5171768"/>
          </a:xfrm>
        </p:spPr>
        <p:txBody>
          <a:bodyPr/>
          <a:lstStyle/>
          <a:p>
            <a:pPr marL="457200" indent="-457200" algn="l">
              <a:buFont typeface="Arial" panose="020B0604020202020204" pitchFamily="34" charset="0"/>
              <a:buChar char="•"/>
            </a:pPr>
            <a:r>
              <a:rPr lang="en-AU" sz="3200">
                <a:solidFill>
                  <a:srgbClr val="000000"/>
                </a:solidFill>
                <a:effectLst/>
              </a:rPr>
              <a:t>Make sure any requests or contractual arrangements do not cause or encourage a driver to contravene the HVNL</a:t>
            </a:r>
          </a:p>
          <a:p>
            <a:pPr marL="457200" indent="-457200" algn="l">
              <a:buFont typeface="Arial" panose="020B0604020202020204" pitchFamily="34" charset="0"/>
              <a:buChar char="•"/>
            </a:pPr>
            <a:r>
              <a:rPr lang="en-AU" sz="3200">
                <a:solidFill>
                  <a:srgbClr val="000000"/>
                </a:solidFill>
              </a:rPr>
              <a:t>Intervene and/or report breaches of safety or compliance</a:t>
            </a:r>
            <a:endParaRPr lang="en-AU" sz="3200">
              <a:solidFill>
                <a:srgbClr val="000000"/>
              </a:solidFill>
              <a:effectLst/>
            </a:endParaRPr>
          </a:p>
          <a:p>
            <a:pPr marL="342900" indent="-342900" algn="l">
              <a:buFont typeface="Webdings" pitchFamily="2" charset="2"/>
              <a:buChar char="4"/>
            </a:pPr>
            <a:endParaRPr lang="en-AU" sz="3200">
              <a:solidFill>
                <a:srgbClr val="000000"/>
              </a:solidFill>
            </a:endParaRPr>
          </a:p>
          <a:p>
            <a:pPr marL="342900" indent="-342900" algn="l">
              <a:buFont typeface="Webdings" pitchFamily="2" charset="2"/>
              <a:buChar char="4"/>
            </a:pPr>
            <a:endParaRPr lang="en-AU" sz="3200">
              <a:solidFill>
                <a:srgbClr val="000000"/>
              </a:solidFill>
              <a:effectLst/>
            </a:endParaRPr>
          </a:p>
          <a:p>
            <a:pPr algn="l"/>
            <a:endParaRPr lang="en-US" sz="3200"/>
          </a:p>
        </p:txBody>
      </p:sp>
    </p:spTree>
    <p:extLst>
      <p:ext uri="{BB962C8B-B14F-4D97-AF65-F5344CB8AC3E}">
        <p14:creationId xmlns:p14="http://schemas.microsoft.com/office/powerpoint/2010/main" val="111158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134C-13C7-9D29-F4F7-C94D4CB1D105}"/>
              </a:ext>
            </a:extLst>
          </p:cNvPr>
          <p:cNvSpPr>
            <a:spLocks noGrp="1"/>
          </p:cNvSpPr>
          <p:nvPr>
            <p:ph type="ctrTitle"/>
          </p:nvPr>
        </p:nvSpPr>
        <p:spPr>
          <a:xfrm>
            <a:off x="634779" y="173038"/>
            <a:ext cx="6844748" cy="706437"/>
          </a:xfrm>
        </p:spPr>
        <p:txBody>
          <a:bodyPr/>
          <a:lstStyle/>
          <a:p>
            <a:pPr algn="l"/>
            <a:r>
              <a:rPr lang="en-US" sz="3600" b="1">
                <a:solidFill>
                  <a:schemeClr val="bg1"/>
                </a:solidFill>
                <a:latin typeface="+mn-lt"/>
              </a:rPr>
              <a:t>Summary</a:t>
            </a:r>
          </a:p>
        </p:txBody>
      </p:sp>
      <p:sp>
        <p:nvSpPr>
          <p:cNvPr id="3" name="Subtitle 2">
            <a:extLst>
              <a:ext uri="{FF2B5EF4-FFF2-40B4-BE49-F238E27FC236}">
                <a16:creationId xmlns:a16="http://schemas.microsoft.com/office/drawing/2014/main" id="{98B9EA1E-A7E3-83F7-EC78-0AD98D2E06A6}"/>
              </a:ext>
            </a:extLst>
          </p:cNvPr>
          <p:cNvSpPr>
            <a:spLocks noGrp="1"/>
          </p:cNvSpPr>
          <p:nvPr>
            <p:ph type="subTitle" idx="1"/>
          </p:nvPr>
        </p:nvSpPr>
        <p:spPr>
          <a:xfrm>
            <a:off x="634779" y="1397821"/>
            <a:ext cx="10170381" cy="4062358"/>
          </a:xfrm>
        </p:spPr>
        <p:txBody>
          <a:bodyPr/>
          <a:lstStyle/>
          <a:p>
            <a:pPr marL="457200" indent="-457200" algn="l">
              <a:buFont typeface="Arial" panose="020B0604020202020204" pitchFamily="34" charset="0"/>
              <a:buChar char="•"/>
            </a:pPr>
            <a:r>
              <a:rPr lang="en-US" sz="3200"/>
              <a:t>Heavy vehicles have significant risks</a:t>
            </a:r>
          </a:p>
          <a:p>
            <a:pPr marL="457200" indent="-457200" algn="l">
              <a:buFont typeface="Arial" panose="020B0604020202020204" pitchFamily="34" charset="0"/>
              <a:buChar char="•"/>
            </a:pPr>
            <a:r>
              <a:rPr lang="en-US" sz="3200"/>
              <a:t>Consignors and Consignees are integral to the safety of the transport task</a:t>
            </a:r>
          </a:p>
          <a:p>
            <a:pPr marL="457200" indent="-457200" algn="l">
              <a:buFont typeface="Arial" panose="020B0604020202020204" pitchFamily="34" charset="0"/>
              <a:buChar char="•"/>
            </a:pPr>
            <a:r>
              <a:rPr lang="en-US" sz="3200"/>
              <a:t>Specific roles have responsibilities under the HVNL</a:t>
            </a:r>
          </a:p>
          <a:p>
            <a:pPr marL="457200" indent="-457200" algn="l">
              <a:buFont typeface="Arial" panose="020B0604020202020204" pitchFamily="34" charset="0"/>
              <a:buChar char="•"/>
            </a:pPr>
            <a:r>
              <a:rPr lang="en-US" sz="3200"/>
              <a:t>Opportunity to actively influence the safety of the transport task </a:t>
            </a:r>
          </a:p>
          <a:p>
            <a:pPr marL="457200" indent="-457200" algn="l">
              <a:buFont typeface="Arial" panose="020B0604020202020204" pitchFamily="34" charset="0"/>
              <a:buChar char="•"/>
            </a:pPr>
            <a:endParaRPr lang="en-US" sz="3200"/>
          </a:p>
          <a:p>
            <a:pPr marL="457200" indent="-457200" algn="l">
              <a:buFont typeface="Arial" panose="020B0604020202020204" pitchFamily="34" charset="0"/>
              <a:buChar char="•"/>
            </a:pPr>
            <a:endParaRPr lang="en-US" sz="3200"/>
          </a:p>
          <a:p>
            <a:pPr marL="457200" indent="-457200" algn="l">
              <a:buFont typeface="Arial" panose="020B0604020202020204" pitchFamily="34" charset="0"/>
              <a:buChar char="•"/>
            </a:pPr>
            <a:endParaRPr lang="en-US" sz="3200"/>
          </a:p>
          <a:p>
            <a:pPr marL="457200" indent="-457200" algn="l">
              <a:buFont typeface="Arial" panose="020B0604020202020204" pitchFamily="34" charset="0"/>
              <a:buChar char="•"/>
            </a:pPr>
            <a:endParaRPr lang="en-US" sz="3200"/>
          </a:p>
        </p:txBody>
      </p:sp>
    </p:spTree>
    <p:extLst>
      <p:ext uri="{BB962C8B-B14F-4D97-AF65-F5344CB8AC3E}">
        <p14:creationId xmlns:p14="http://schemas.microsoft.com/office/powerpoint/2010/main" val="244789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BC5E6-BFC8-5CF2-8E0C-9A72A8E116E3}"/>
              </a:ext>
            </a:extLst>
          </p:cNvPr>
          <p:cNvSpPr txBox="1"/>
          <p:nvPr/>
        </p:nvSpPr>
        <p:spPr>
          <a:xfrm>
            <a:off x="4389171" y="1276479"/>
            <a:ext cx="3023200" cy="707886"/>
          </a:xfrm>
          <a:prstGeom prst="rect">
            <a:avLst/>
          </a:prstGeom>
          <a:noFill/>
        </p:spPr>
        <p:txBody>
          <a:bodyPr wrap="none" rtlCol="0">
            <a:spAutoFit/>
          </a:bodyPr>
          <a:lstStyle/>
          <a:p>
            <a:r>
              <a:rPr lang="en-US" sz="4000" b="1"/>
              <a:t>QUESTIONS ?</a:t>
            </a:r>
          </a:p>
        </p:txBody>
      </p:sp>
      <p:pic>
        <p:nvPicPr>
          <p:cNvPr id="3" name="Picture 2">
            <a:extLst>
              <a:ext uri="{FF2B5EF4-FFF2-40B4-BE49-F238E27FC236}">
                <a16:creationId xmlns:a16="http://schemas.microsoft.com/office/drawing/2014/main" id="{22210828-8A83-ACD0-FBF0-B40D400E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798" y="2494928"/>
            <a:ext cx="7719202" cy="4363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6F375C-1CBD-3997-5A37-355037612152}"/>
              </a:ext>
            </a:extLst>
          </p:cNvPr>
          <p:cNvSpPr/>
          <p:nvPr/>
        </p:nvSpPr>
        <p:spPr>
          <a:xfrm rot="895282">
            <a:off x="6096000" y="6035040"/>
            <a:ext cx="274320" cy="16764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3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F92C-31B0-2BA0-CB38-6A17E89834D6}"/>
              </a:ext>
            </a:extLst>
          </p:cNvPr>
          <p:cNvSpPr>
            <a:spLocks noGrp="1"/>
          </p:cNvSpPr>
          <p:nvPr>
            <p:ph type="ctrTitle"/>
          </p:nvPr>
        </p:nvSpPr>
        <p:spPr>
          <a:xfrm>
            <a:off x="891822" y="659520"/>
            <a:ext cx="7405511" cy="649993"/>
          </a:xfrm>
        </p:spPr>
        <p:txBody>
          <a:bodyPr/>
          <a:lstStyle/>
          <a:p>
            <a:pPr algn="l"/>
            <a:r>
              <a:rPr lang="en-US" sz="3600">
                <a:solidFill>
                  <a:schemeClr val="bg1"/>
                </a:solidFill>
                <a:latin typeface="Calibri" panose="020F0502020204030204" pitchFamily="34" charset="0"/>
              </a:rPr>
              <a:t>Roles and Responsibilities</a:t>
            </a:r>
          </a:p>
        </p:txBody>
      </p:sp>
      <p:sp>
        <p:nvSpPr>
          <p:cNvPr id="3" name="Subtitle 2">
            <a:extLst>
              <a:ext uri="{FF2B5EF4-FFF2-40B4-BE49-F238E27FC236}">
                <a16:creationId xmlns:a16="http://schemas.microsoft.com/office/drawing/2014/main" id="{4E82649F-295E-BE6C-80A8-A443CC163CEC}"/>
              </a:ext>
            </a:extLst>
          </p:cNvPr>
          <p:cNvSpPr>
            <a:spLocks noGrp="1"/>
          </p:cNvSpPr>
          <p:nvPr>
            <p:ph type="subTitle" idx="1"/>
          </p:nvPr>
        </p:nvSpPr>
        <p:spPr>
          <a:xfrm>
            <a:off x="891822" y="1863550"/>
            <a:ext cx="9144000" cy="1376361"/>
          </a:xfrm>
        </p:spPr>
        <p:txBody>
          <a:bodyPr/>
          <a:lstStyle/>
          <a:p>
            <a:pPr marL="457200" indent="-457200" algn="l">
              <a:buFont typeface="Arial" panose="020B0604020202020204" pitchFamily="34" charset="0"/>
              <a:buChar char="•"/>
            </a:pPr>
            <a:r>
              <a:rPr lang="en-US" sz="3200"/>
              <a:t>Multiple roles within the organization</a:t>
            </a:r>
          </a:p>
          <a:p>
            <a:pPr marL="457200" indent="-457200" algn="l">
              <a:buFont typeface="Arial" panose="020B0604020202020204" pitchFamily="34" charset="0"/>
              <a:buChar char="•"/>
            </a:pPr>
            <a:r>
              <a:rPr lang="en-US" sz="3200"/>
              <a:t>Multiple responsibilities </a:t>
            </a:r>
          </a:p>
          <a:p>
            <a:pPr marL="457200" indent="-457200" algn="l">
              <a:buFont typeface="Arial" panose="020B0604020202020204" pitchFamily="34" charset="0"/>
              <a:buChar char="•"/>
            </a:pPr>
            <a:endParaRPr lang="en-US" sz="3200"/>
          </a:p>
        </p:txBody>
      </p:sp>
      <p:sp>
        <p:nvSpPr>
          <p:cNvPr id="4" name="TextBox 3">
            <a:extLst>
              <a:ext uri="{FF2B5EF4-FFF2-40B4-BE49-F238E27FC236}">
                <a16:creationId xmlns:a16="http://schemas.microsoft.com/office/drawing/2014/main" id="{F4C17272-626E-2D32-9A23-6AC08EF2798C}"/>
              </a:ext>
            </a:extLst>
          </p:cNvPr>
          <p:cNvSpPr txBox="1"/>
          <p:nvPr/>
        </p:nvSpPr>
        <p:spPr>
          <a:xfrm>
            <a:off x="891822" y="3429000"/>
            <a:ext cx="9471378" cy="1569660"/>
          </a:xfrm>
          <a:prstGeom prst="rect">
            <a:avLst/>
          </a:prstGeom>
          <a:noFill/>
        </p:spPr>
        <p:txBody>
          <a:bodyPr wrap="square" rtlCol="0">
            <a:spAutoFit/>
          </a:bodyPr>
          <a:lstStyle/>
          <a:p>
            <a:pPr marL="285750" indent="-285750">
              <a:buFont typeface="Arial" panose="020B0604020202020204" pitchFamily="34" charset="0"/>
              <a:buChar char="•"/>
            </a:pPr>
            <a:r>
              <a:rPr lang="en-US" sz="3200"/>
              <a:t>Role as a Consignor or Consignee has specific responsibilities under the HVNL</a:t>
            </a:r>
          </a:p>
          <a:p>
            <a:pPr marL="285750" indent="-285750">
              <a:buFont typeface="Arial" panose="020B0604020202020204" pitchFamily="34" charset="0"/>
              <a:buChar char="•"/>
            </a:pPr>
            <a:endParaRPr lang="en-US" sz="3200"/>
          </a:p>
        </p:txBody>
      </p:sp>
    </p:spTree>
    <p:extLst>
      <p:ext uri="{BB962C8B-B14F-4D97-AF65-F5344CB8AC3E}">
        <p14:creationId xmlns:p14="http://schemas.microsoft.com/office/powerpoint/2010/main" val="481507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E90B-8562-41CE-389D-22559815E341}"/>
              </a:ext>
            </a:extLst>
          </p:cNvPr>
          <p:cNvSpPr>
            <a:spLocks noGrp="1"/>
          </p:cNvSpPr>
          <p:nvPr>
            <p:ph type="ctrTitle"/>
          </p:nvPr>
        </p:nvSpPr>
        <p:spPr>
          <a:xfrm>
            <a:off x="491613" y="217795"/>
            <a:ext cx="9144000" cy="873585"/>
          </a:xfrm>
        </p:spPr>
        <p:txBody>
          <a:bodyPr/>
          <a:lstStyle/>
          <a:p>
            <a:pPr algn="l"/>
            <a:r>
              <a:rPr lang="en-US" sz="3600" b="1">
                <a:solidFill>
                  <a:schemeClr val="bg1"/>
                </a:solidFill>
              </a:rPr>
              <a:t>Who is a consignor or a consignee?</a:t>
            </a:r>
          </a:p>
        </p:txBody>
      </p:sp>
      <p:sp>
        <p:nvSpPr>
          <p:cNvPr id="3" name="Subtitle 2">
            <a:extLst>
              <a:ext uri="{FF2B5EF4-FFF2-40B4-BE49-F238E27FC236}">
                <a16:creationId xmlns:a16="http://schemas.microsoft.com/office/drawing/2014/main" id="{88803657-AB13-8341-2BC7-2E8E188EB7BB}"/>
              </a:ext>
            </a:extLst>
          </p:cNvPr>
          <p:cNvSpPr>
            <a:spLocks noGrp="1"/>
          </p:cNvSpPr>
          <p:nvPr>
            <p:ph type="subTitle" idx="1"/>
          </p:nvPr>
        </p:nvSpPr>
        <p:spPr>
          <a:xfrm>
            <a:off x="491613" y="1379948"/>
            <a:ext cx="9144000" cy="1402581"/>
          </a:xfrm>
        </p:spPr>
        <p:txBody>
          <a:bodyPr/>
          <a:lstStyle/>
          <a:p>
            <a:pPr algn="l"/>
            <a:r>
              <a:rPr lang="en-US" sz="3200"/>
              <a:t>Consignor - sender of goods by road transport</a:t>
            </a:r>
          </a:p>
          <a:p>
            <a:pPr algn="l"/>
            <a:r>
              <a:rPr lang="en-US" sz="3200"/>
              <a:t>Consignee - the receiver of goods via road transport</a:t>
            </a:r>
          </a:p>
          <a:p>
            <a:pPr marL="457200" indent="-457200" algn="l">
              <a:buFont typeface="Arial" panose="020B0604020202020204" pitchFamily="34" charset="0"/>
              <a:buChar char="•"/>
            </a:pPr>
            <a:endParaRPr lang="en-US" sz="3200"/>
          </a:p>
        </p:txBody>
      </p:sp>
    </p:spTree>
    <p:extLst>
      <p:ext uri="{BB962C8B-B14F-4D97-AF65-F5344CB8AC3E}">
        <p14:creationId xmlns:p14="http://schemas.microsoft.com/office/powerpoint/2010/main" val="21453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068B4FD-B71A-C768-E355-EDE3E8634051}"/>
              </a:ext>
            </a:extLst>
          </p:cNvPr>
          <p:cNvSpPr txBox="1">
            <a:spLocks/>
          </p:cNvSpPr>
          <p:nvPr/>
        </p:nvSpPr>
        <p:spPr>
          <a:xfrm>
            <a:off x="529770" y="171872"/>
            <a:ext cx="11502573" cy="52688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200">
                <a:ea typeface="Times New Roman" panose="02020603050405020304" pitchFamily="18" charset="0"/>
                <a:cs typeface="Arial" panose="020B0604020202020204" pitchFamily="34" charset="0"/>
              </a:rPr>
              <a:t>The level and nature of a party’s responsibility for a transport activity depends on —</a:t>
            </a:r>
            <a:endParaRPr lang="en-AU" sz="3200">
              <a:ea typeface="Calibri" panose="020F0502020204030204" pitchFamily="34" charset="0"/>
              <a:cs typeface="Arial" panose="020B0604020202020204" pitchFamily="34" charset="0"/>
            </a:endParaRPr>
          </a:p>
          <a:p>
            <a:pPr>
              <a:lnSpc>
                <a:spcPct val="150000"/>
              </a:lnSpc>
            </a:pPr>
            <a:r>
              <a:rPr lang="en-AU" sz="3200">
                <a:ea typeface="Times New Roman" panose="02020603050405020304" pitchFamily="18" charset="0"/>
                <a:cs typeface="Arial" panose="020B0604020202020204" pitchFamily="34" charset="0"/>
              </a:rPr>
              <a:t>the </a:t>
            </a:r>
            <a:r>
              <a:rPr lang="en-AU" sz="3200">
                <a:solidFill>
                  <a:schemeClr val="bg1"/>
                </a:solidFill>
                <a:ea typeface="Times New Roman" panose="02020603050405020304" pitchFamily="18" charset="0"/>
                <a:cs typeface="Arial" panose="020B0604020202020204" pitchFamily="34" charset="0"/>
              </a:rPr>
              <a:t>functions the person performs </a:t>
            </a:r>
            <a:r>
              <a:rPr lang="en-AU" sz="3200">
                <a:ea typeface="Times New Roman" panose="02020603050405020304" pitchFamily="18" charset="0"/>
                <a:cs typeface="Arial" panose="020B0604020202020204" pitchFamily="34" charset="0"/>
              </a:rPr>
              <a:t>or is required to perform, </a:t>
            </a:r>
          </a:p>
          <a:p>
            <a:pPr>
              <a:lnSpc>
                <a:spcPct val="150000"/>
              </a:lnSpc>
            </a:pPr>
            <a:r>
              <a:rPr lang="en-AU" sz="3200">
                <a:ea typeface="Times New Roman" panose="02020603050405020304" pitchFamily="18" charset="0"/>
                <a:cs typeface="Arial" panose="020B0604020202020204" pitchFamily="34" charset="0"/>
              </a:rPr>
              <a:t>the party’s </a:t>
            </a:r>
            <a:r>
              <a:rPr lang="en-AU" sz="3200">
                <a:solidFill>
                  <a:schemeClr val="bg1"/>
                </a:solidFill>
                <a:ea typeface="Times New Roman" panose="02020603050405020304" pitchFamily="18" charset="0"/>
                <a:cs typeface="Arial" panose="020B0604020202020204" pitchFamily="34" charset="0"/>
              </a:rPr>
              <a:t>capacity to control, eliminate or minimise the risk</a:t>
            </a:r>
            <a:r>
              <a:rPr lang="en-AU" sz="3200">
                <a:ea typeface="Times New Roman" panose="02020603050405020304" pitchFamily="18" charset="0"/>
                <a:cs typeface="Arial" panose="020B0604020202020204" pitchFamily="34" charset="0"/>
              </a:rPr>
              <a:t>.</a:t>
            </a:r>
            <a:endParaRPr lang="en-AU" sz="3200">
              <a:ea typeface="Calibri" panose="020F0502020204030204" pitchFamily="34" charset="0"/>
              <a:cs typeface="Arial" panose="020B0604020202020204" pitchFamily="34" charset="0"/>
            </a:endParaRPr>
          </a:p>
          <a:p>
            <a:pPr marL="0" indent="0">
              <a:buNone/>
            </a:pPr>
            <a:endParaRPr lang="en-AU" sz="3200">
              <a:effectLst/>
              <a:ea typeface="Times New Roman" panose="02020603050405020304" pitchFamily="18" charset="0"/>
              <a:cs typeface="Arial" panose="020B0604020202020204" pitchFamily="34" charset="0"/>
            </a:endParaRPr>
          </a:p>
          <a:p>
            <a:pPr marL="0" indent="0">
              <a:buNone/>
            </a:pPr>
            <a:endParaRPr lang="en-AU" sz="3200">
              <a:effectLst/>
              <a:ea typeface="Times New Roman" panose="02020603050405020304" pitchFamily="18" charset="0"/>
              <a:cs typeface="Arial" panose="020B0604020202020204" pitchFamily="34" charset="0"/>
            </a:endParaRPr>
          </a:p>
          <a:p>
            <a:pPr marL="0" indent="0">
              <a:lnSpc>
                <a:spcPct val="100000"/>
              </a:lnSpc>
              <a:spcBef>
                <a:spcPts val="0"/>
              </a:spcBef>
              <a:buNone/>
              <a:defRPr/>
            </a:pPr>
            <a:r>
              <a:rPr lang="en-AU" sz="3200">
                <a:effectLst/>
                <a:ea typeface="Times New Roman" panose="02020603050405020304" pitchFamily="18" charset="0"/>
                <a:cs typeface="Arial" panose="020B0604020202020204" pitchFamily="34" charset="0"/>
              </a:rPr>
              <a:t>A duty under this Law </a:t>
            </a:r>
            <a:r>
              <a:rPr lang="en-AU" sz="3200" u="sng">
                <a:effectLst/>
                <a:ea typeface="Times New Roman" panose="02020603050405020304" pitchFamily="18" charset="0"/>
                <a:cs typeface="Arial" panose="020B0604020202020204" pitchFamily="34" charset="0"/>
              </a:rPr>
              <a:t>may not be transferred</a:t>
            </a:r>
            <a:r>
              <a:rPr lang="en-AU" sz="3200">
                <a:effectLst/>
                <a:ea typeface="Times New Roman" panose="02020603050405020304" pitchFamily="18" charset="0"/>
                <a:cs typeface="Arial" panose="020B0604020202020204" pitchFamily="34" charset="0"/>
              </a:rPr>
              <a:t> to another person.</a:t>
            </a:r>
            <a:endParaRPr lang="en-AU" sz="3200">
              <a:effectLst/>
              <a:ea typeface="Calibri" panose="020F0502020204030204" pitchFamily="34" charset="0"/>
              <a:cs typeface="Arial" panose="020B0604020202020204" pitchFamily="34" charset="0"/>
            </a:endParaRPr>
          </a:p>
          <a:p>
            <a:pPr marL="0" indent="0">
              <a:buNone/>
            </a:pPr>
            <a:endParaRPr lang="en-US" sz="3200"/>
          </a:p>
        </p:txBody>
      </p:sp>
    </p:spTree>
    <p:extLst>
      <p:ext uri="{BB962C8B-B14F-4D97-AF65-F5344CB8AC3E}">
        <p14:creationId xmlns:p14="http://schemas.microsoft.com/office/powerpoint/2010/main" val="187788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F490-AFFC-BFAF-E69F-379AA0B45B3E}"/>
              </a:ext>
            </a:extLst>
          </p:cNvPr>
          <p:cNvSpPr>
            <a:spLocks noGrp="1"/>
          </p:cNvSpPr>
          <p:nvPr>
            <p:ph type="ctrTitle"/>
          </p:nvPr>
        </p:nvSpPr>
        <p:spPr>
          <a:xfrm>
            <a:off x="428978" y="169333"/>
            <a:ext cx="10064320" cy="1082852"/>
          </a:xfrm>
        </p:spPr>
        <p:txBody>
          <a:bodyPr/>
          <a:lstStyle/>
          <a:p>
            <a:pPr algn="l"/>
            <a:r>
              <a:rPr lang="en-US" sz="3600" b="1">
                <a:solidFill>
                  <a:schemeClr val="bg1"/>
                </a:solidFill>
              </a:rPr>
              <a:t>Specific requirements under the HVNL for consigning and receiving goods</a:t>
            </a:r>
          </a:p>
        </p:txBody>
      </p:sp>
      <p:sp>
        <p:nvSpPr>
          <p:cNvPr id="3" name="Subtitle 2">
            <a:extLst>
              <a:ext uri="{FF2B5EF4-FFF2-40B4-BE49-F238E27FC236}">
                <a16:creationId xmlns:a16="http://schemas.microsoft.com/office/drawing/2014/main" id="{F1CBCD6D-0480-933B-D35E-185D79C7EF8D}"/>
              </a:ext>
            </a:extLst>
          </p:cNvPr>
          <p:cNvSpPr>
            <a:spLocks noGrp="1"/>
          </p:cNvSpPr>
          <p:nvPr>
            <p:ph type="subTitle" idx="1"/>
          </p:nvPr>
        </p:nvSpPr>
        <p:spPr>
          <a:xfrm>
            <a:off x="270933" y="1402080"/>
            <a:ext cx="11446933" cy="4761653"/>
          </a:xfrm>
        </p:spPr>
        <p:txBody>
          <a:bodyPr/>
          <a:lstStyle/>
          <a:p>
            <a:pPr marL="457200" indent="-457200" algn="l">
              <a:buFont typeface="Arial" panose="020B0604020202020204" pitchFamily="34" charset="0"/>
              <a:buChar char="•"/>
            </a:pPr>
            <a:r>
              <a:rPr lang="en-AU" sz="2800" b="1">
                <a:effectLst/>
              </a:rPr>
              <a:t>Section 111 </a:t>
            </a:r>
            <a:r>
              <a:rPr lang="en-AU" sz="2800">
                <a:effectLst/>
              </a:rPr>
              <a:t>- no person may drive, or permit another person to drive a heavy vehicle on a road that does not comply with the loading requirements. </a:t>
            </a:r>
          </a:p>
          <a:p>
            <a:pPr marL="457200" indent="-457200" algn="l">
              <a:buFont typeface="Arial" panose="020B0604020202020204" pitchFamily="34" charset="0"/>
              <a:buChar char="•"/>
            </a:pPr>
            <a:r>
              <a:rPr lang="en-AU" sz="2800" b="1"/>
              <a:t>Schedule 7</a:t>
            </a:r>
            <a:r>
              <a:rPr lang="en-AU" sz="2800"/>
              <a:t> – HVNR (MDLR) – </a:t>
            </a:r>
            <a:r>
              <a:rPr lang="en-AU" sz="2800">
                <a:solidFill>
                  <a:srgbClr val="333333"/>
                </a:solidFill>
              </a:rPr>
              <a:t>must be loaded</a:t>
            </a:r>
            <a:endParaRPr lang="en-AU" sz="2800">
              <a:solidFill>
                <a:srgbClr val="333333"/>
              </a:solidFill>
              <a:effectLst/>
            </a:endParaRPr>
          </a:p>
          <a:p>
            <a:pPr marL="914400" lvl="1" indent="-457200" algn="l">
              <a:buFont typeface="Arial" panose="020B0604020202020204" pitchFamily="34" charset="0"/>
              <a:buChar char="•"/>
            </a:pPr>
            <a:r>
              <a:rPr lang="en-AU" sz="2800">
                <a:solidFill>
                  <a:srgbClr val="333333"/>
                </a:solidFill>
                <a:effectLst/>
              </a:rPr>
              <a:t>In a way that load placement does not make the heavy vehicle unsafe or unstable </a:t>
            </a:r>
          </a:p>
          <a:p>
            <a:pPr marL="914400" lvl="1" indent="-457200" algn="l">
              <a:buFont typeface="Arial" panose="020B0604020202020204" pitchFamily="34" charset="0"/>
              <a:buChar char="•"/>
            </a:pPr>
            <a:r>
              <a:rPr lang="en-AU" sz="2800">
                <a:solidFill>
                  <a:srgbClr val="333333"/>
                </a:solidFill>
              </a:rPr>
              <a:t>I</a:t>
            </a:r>
            <a:r>
              <a:rPr lang="en-AU" sz="2800">
                <a:solidFill>
                  <a:srgbClr val="333333"/>
                </a:solidFill>
                <a:effectLst/>
              </a:rPr>
              <a:t>n a way that the load is not likely to fall or be dislodged from the vehicle</a:t>
            </a:r>
            <a:endParaRPr lang="en-AU" sz="2800">
              <a:solidFill>
                <a:srgbClr val="333333"/>
              </a:solidFill>
            </a:endParaRPr>
          </a:p>
          <a:p>
            <a:pPr marL="914400" lvl="1" indent="-457200" algn="l">
              <a:buFont typeface="Arial" panose="020B0604020202020204" pitchFamily="34" charset="0"/>
              <a:buChar char="•"/>
            </a:pPr>
            <a:r>
              <a:rPr lang="en-AU" sz="2800">
                <a:solidFill>
                  <a:srgbClr val="333333"/>
                </a:solidFill>
              </a:rPr>
              <a:t>U</a:t>
            </a:r>
            <a:r>
              <a:rPr lang="en-AU" sz="2800">
                <a:solidFill>
                  <a:srgbClr val="333333"/>
                </a:solidFill>
                <a:effectLst/>
              </a:rPr>
              <a:t>sing an appropriate system to restrain the load. </a:t>
            </a:r>
            <a:endParaRPr lang="en-AU" sz="2800">
              <a:effectLst/>
            </a:endParaRPr>
          </a:p>
          <a:p>
            <a:pPr marL="457200" indent="-457200" algn="l">
              <a:buFont typeface="Arial" panose="020B0604020202020204" pitchFamily="34" charset="0"/>
              <a:buChar char="•"/>
            </a:pPr>
            <a:endParaRPr lang="en-AU" sz="3200">
              <a:effectLst/>
              <a:latin typeface="URWGeometric"/>
            </a:endParaRPr>
          </a:p>
          <a:p>
            <a:endParaRPr lang="en-AU" sz="3200">
              <a:effectLst/>
            </a:endParaRPr>
          </a:p>
        </p:txBody>
      </p:sp>
    </p:spTree>
    <p:extLst>
      <p:ext uri="{BB962C8B-B14F-4D97-AF65-F5344CB8AC3E}">
        <p14:creationId xmlns:p14="http://schemas.microsoft.com/office/powerpoint/2010/main" val="376023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9F66-56E4-D2D9-1C57-71BE4D6ACA33}"/>
              </a:ext>
            </a:extLst>
          </p:cNvPr>
          <p:cNvSpPr>
            <a:spLocks noGrp="1"/>
          </p:cNvSpPr>
          <p:nvPr>
            <p:ph type="ctrTitle"/>
          </p:nvPr>
        </p:nvSpPr>
        <p:spPr>
          <a:xfrm>
            <a:off x="408878" y="267629"/>
            <a:ext cx="9794488" cy="800216"/>
          </a:xfrm>
        </p:spPr>
        <p:txBody>
          <a:bodyPr/>
          <a:lstStyle/>
          <a:p>
            <a:pPr algn="l"/>
            <a:r>
              <a:rPr lang="en-AU" sz="3600" b="1" i="0">
                <a:solidFill>
                  <a:schemeClr val="bg1"/>
                </a:solidFill>
                <a:effectLst/>
                <a:latin typeface="URWGeometric-Regular"/>
              </a:rPr>
              <a:t>Section 26E – Prohibited </a:t>
            </a:r>
            <a:r>
              <a:rPr lang="en-AU" sz="3600" b="1">
                <a:solidFill>
                  <a:schemeClr val="bg1"/>
                </a:solidFill>
                <a:latin typeface="URWGeometric-Regular"/>
              </a:rPr>
              <a:t>R</a:t>
            </a:r>
            <a:r>
              <a:rPr lang="en-AU" sz="3600" b="1" i="0">
                <a:solidFill>
                  <a:schemeClr val="bg1"/>
                </a:solidFill>
                <a:effectLst/>
                <a:latin typeface="URWGeometric-Regular"/>
              </a:rPr>
              <a:t>equests and Contracts</a:t>
            </a:r>
            <a:endParaRPr lang="en-US" sz="3600" b="1">
              <a:solidFill>
                <a:schemeClr val="bg1"/>
              </a:solidFill>
            </a:endParaRPr>
          </a:p>
        </p:txBody>
      </p:sp>
      <p:sp>
        <p:nvSpPr>
          <p:cNvPr id="4" name="TextBox 3">
            <a:extLst>
              <a:ext uri="{FF2B5EF4-FFF2-40B4-BE49-F238E27FC236}">
                <a16:creationId xmlns:a16="http://schemas.microsoft.com/office/drawing/2014/main" id="{36869540-5765-1747-910D-B7E0883C1B1B}"/>
              </a:ext>
            </a:extLst>
          </p:cNvPr>
          <p:cNvSpPr txBox="1"/>
          <p:nvPr/>
        </p:nvSpPr>
        <p:spPr>
          <a:xfrm>
            <a:off x="408878" y="1146954"/>
            <a:ext cx="10374352"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a:t>S26E (1)</a:t>
            </a:r>
            <a:r>
              <a:rPr lang="en-US" sz="2800"/>
              <a:t> – </a:t>
            </a:r>
            <a:r>
              <a:rPr lang="en-US" sz="2800" b="1">
                <a:solidFill>
                  <a:schemeClr val="bg1"/>
                </a:solidFill>
              </a:rPr>
              <a:t>asks or directs </a:t>
            </a:r>
            <a:r>
              <a:rPr lang="en-US" sz="2800"/>
              <a:t>a driver or asks or directs a party in the </a:t>
            </a:r>
            <a:r>
              <a:rPr lang="en-US" sz="2800" err="1"/>
              <a:t>CoR</a:t>
            </a:r>
            <a:r>
              <a:rPr lang="en-US" sz="2800"/>
              <a:t> – to do something which would cause the driver to speed, drive while impaired by fatigue or breach a drivers work and rest options</a:t>
            </a:r>
          </a:p>
          <a:p>
            <a:endParaRPr lang="en-US" sz="2800"/>
          </a:p>
          <a:p>
            <a:pPr marL="457200" indent="-457200">
              <a:buFont typeface="Arial" panose="020B0604020202020204" pitchFamily="34" charset="0"/>
              <a:buChar char="•"/>
            </a:pPr>
            <a:r>
              <a:rPr lang="en-US" sz="2800" b="1"/>
              <a:t>S26E (2)</a:t>
            </a:r>
            <a:r>
              <a:rPr lang="en-US" sz="2800"/>
              <a:t> - </a:t>
            </a:r>
            <a:r>
              <a:rPr lang="en-AU" sz="2800" b="0" i="0">
                <a:solidFill>
                  <a:srgbClr val="000000"/>
                </a:solidFill>
                <a:effectLst/>
                <a:latin typeface="URWGeometric-Regular"/>
              </a:rPr>
              <a:t>not enter into an </a:t>
            </a:r>
            <a:r>
              <a:rPr lang="en-AU" sz="2800" b="1" i="0">
                <a:solidFill>
                  <a:schemeClr val="bg1"/>
                </a:solidFill>
                <a:effectLst/>
                <a:latin typeface="URWGeometric-Bold"/>
              </a:rPr>
              <a:t>agreement or contract</a:t>
            </a:r>
            <a:r>
              <a:rPr lang="en-AU" sz="2800" b="1" i="0">
                <a:solidFill>
                  <a:srgbClr val="000000"/>
                </a:solidFill>
                <a:effectLst/>
                <a:latin typeface="URWGeometric-Regular"/>
              </a:rPr>
              <a:t> </a:t>
            </a:r>
            <a:r>
              <a:rPr lang="en-AU" sz="2800" b="0" i="0">
                <a:solidFill>
                  <a:srgbClr val="000000"/>
                </a:solidFill>
                <a:effectLst/>
                <a:latin typeface="URWGeometric-Regular"/>
              </a:rPr>
              <a:t>with the </a:t>
            </a:r>
            <a:r>
              <a:rPr lang="en-AU" sz="2800" i="0">
                <a:effectLst/>
                <a:latin typeface="URWGeometric-Regular"/>
              </a:rPr>
              <a:t>driver</a:t>
            </a:r>
            <a:r>
              <a:rPr lang="en-AU" sz="2800" b="0" i="0">
                <a:effectLst/>
                <a:latin typeface="URWGeometric-Regular"/>
              </a:rPr>
              <a:t> of a heavy vehicle, or a </a:t>
            </a:r>
            <a:r>
              <a:rPr lang="en-AU" sz="2800" i="0">
                <a:effectLst/>
                <a:latin typeface="URWGeometric-Regular"/>
              </a:rPr>
              <a:t>party in the </a:t>
            </a:r>
            <a:r>
              <a:rPr lang="en-AU" sz="2800" err="1">
                <a:effectLst/>
                <a:latin typeface="URWGeometric-Regular"/>
              </a:rPr>
              <a:t>CoR</a:t>
            </a:r>
            <a:endParaRPr lang="en-US" sz="2800"/>
          </a:p>
          <a:p>
            <a:endParaRPr lang="en-US" sz="2800"/>
          </a:p>
        </p:txBody>
      </p:sp>
    </p:spTree>
    <p:extLst>
      <p:ext uri="{BB962C8B-B14F-4D97-AF65-F5344CB8AC3E}">
        <p14:creationId xmlns:p14="http://schemas.microsoft.com/office/powerpoint/2010/main" val="156137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146100-76EA-3BF3-A0F7-04012FB1B937}"/>
              </a:ext>
            </a:extLst>
          </p:cNvPr>
          <p:cNvSpPr>
            <a:spLocks noGrp="1"/>
          </p:cNvSpPr>
          <p:nvPr>
            <p:ph type="subTitle" idx="1"/>
          </p:nvPr>
        </p:nvSpPr>
        <p:spPr>
          <a:xfrm>
            <a:off x="428978" y="2130076"/>
            <a:ext cx="10934116" cy="3612802"/>
          </a:xfrm>
        </p:spPr>
        <p:txBody>
          <a:bodyPr/>
          <a:lstStyle/>
          <a:p>
            <a:pPr marL="457200" indent="-457200" algn="l">
              <a:buFont typeface="Arial" panose="020B0604020202020204" pitchFamily="34" charset="0"/>
              <a:buChar char="•"/>
            </a:pPr>
            <a:r>
              <a:rPr lang="en-US" sz="2800" b="1"/>
              <a:t>Section 186</a:t>
            </a:r>
            <a:r>
              <a:rPr lang="en-AU" sz="2800">
                <a:solidFill>
                  <a:srgbClr val="000000"/>
                </a:solidFill>
              </a:rPr>
              <a:t> - </a:t>
            </a:r>
            <a:r>
              <a:rPr lang="en-AU" sz="2800" i="0">
                <a:solidFill>
                  <a:srgbClr val="000000"/>
                </a:solidFill>
                <a:effectLst/>
              </a:rPr>
              <a:t>Must ensure, </a:t>
            </a:r>
            <a:r>
              <a:rPr lang="en-AU" sz="2800">
                <a:solidFill>
                  <a:srgbClr val="000000"/>
                </a:solidFill>
              </a:rPr>
              <a:t>SFAIRP, </a:t>
            </a:r>
            <a:r>
              <a:rPr lang="en-AU" sz="2800" i="0">
                <a:solidFill>
                  <a:srgbClr val="000000"/>
                </a:solidFill>
                <a:effectLst/>
              </a:rPr>
              <a:t>th</a:t>
            </a:r>
            <a:r>
              <a:rPr lang="en-AU" sz="2800">
                <a:solidFill>
                  <a:srgbClr val="000000"/>
                </a:solidFill>
              </a:rPr>
              <a:t>e documentation is not false or misleading</a:t>
            </a:r>
          </a:p>
          <a:p>
            <a:pPr marL="457200" indent="-457200" algn="l">
              <a:buFont typeface="Arial" panose="020B0604020202020204" pitchFamily="34" charset="0"/>
              <a:buChar char="•"/>
            </a:pPr>
            <a:r>
              <a:rPr lang="en-AU" sz="2800" b="1">
                <a:solidFill>
                  <a:srgbClr val="000000"/>
                </a:solidFill>
              </a:rPr>
              <a:t>Section 187</a:t>
            </a:r>
            <a:r>
              <a:rPr lang="en-AU" sz="2800">
                <a:solidFill>
                  <a:srgbClr val="000000"/>
                </a:solidFill>
              </a:rPr>
              <a:t> – Specific to Container Weight Declaration (CWD)</a:t>
            </a:r>
          </a:p>
          <a:p>
            <a:br>
              <a:rPr lang="en-AU" sz="2800"/>
            </a:br>
            <a:endParaRPr lang="en-US" sz="2800"/>
          </a:p>
        </p:txBody>
      </p:sp>
      <p:sp>
        <p:nvSpPr>
          <p:cNvPr id="4" name="Title 1">
            <a:extLst>
              <a:ext uri="{FF2B5EF4-FFF2-40B4-BE49-F238E27FC236}">
                <a16:creationId xmlns:a16="http://schemas.microsoft.com/office/drawing/2014/main" id="{2EBA399D-7A7C-875C-FD4C-9B6009A24894}"/>
              </a:ext>
            </a:extLst>
          </p:cNvPr>
          <p:cNvSpPr txBox="1">
            <a:spLocks/>
          </p:cNvSpPr>
          <p:nvPr/>
        </p:nvSpPr>
        <p:spPr>
          <a:xfrm>
            <a:off x="428978" y="169333"/>
            <a:ext cx="9144000" cy="108285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a:solidFill>
                  <a:schemeClr val="bg1"/>
                </a:solidFill>
              </a:rPr>
              <a:t>Documentation requirements under the HVNL for consigning or receiving goods</a:t>
            </a:r>
          </a:p>
        </p:txBody>
      </p:sp>
    </p:spTree>
    <p:extLst>
      <p:ext uri="{BB962C8B-B14F-4D97-AF65-F5344CB8AC3E}">
        <p14:creationId xmlns:p14="http://schemas.microsoft.com/office/powerpoint/2010/main" val="369690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1FE2-C446-77B4-EA4C-9B1CDA0AE574}"/>
              </a:ext>
            </a:extLst>
          </p:cNvPr>
          <p:cNvSpPr>
            <a:spLocks noGrp="1"/>
          </p:cNvSpPr>
          <p:nvPr>
            <p:ph type="ctrTitle"/>
          </p:nvPr>
        </p:nvSpPr>
        <p:spPr>
          <a:xfrm>
            <a:off x="507999" y="320852"/>
            <a:ext cx="9765553" cy="762881"/>
          </a:xfrm>
        </p:spPr>
        <p:txBody>
          <a:bodyPr/>
          <a:lstStyle/>
          <a:p>
            <a:pPr algn="l"/>
            <a:r>
              <a:rPr lang="en-US" sz="3600" b="1">
                <a:solidFill>
                  <a:schemeClr val="bg1"/>
                </a:solidFill>
              </a:rPr>
              <a:t>Why is ensuring the safety of a load important ?</a:t>
            </a:r>
          </a:p>
        </p:txBody>
      </p:sp>
      <p:sp>
        <p:nvSpPr>
          <p:cNvPr id="3" name="Subtitle 2">
            <a:extLst>
              <a:ext uri="{FF2B5EF4-FFF2-40B4-BE49-F238E27FC236}">
                <a16:creationId xmlns:a16="http://schemas.microsoft.com/office/drawing/2014/main" id="{B2434EBC-CC35-81FA-8D38-47EB2A5A94BF}"/>
              </a:ext>
            </a:extLst>
          </p:cNvPr>
          <p:cNvSpPr>
            <a:spLocks noGrp="1"/>
          </p:cNvSpPr>
          <p:nvPr>
            <p:ph type="subTitle" idx="1"/>
          </p:nvPr>
        </p:nvSpPr>
        <p:spPr>
          <a:xfrm>
            <a:off x="507999" y="1293915"/>
            <a:ext cx="9144000" cy="4270169"/>
          </a:xfrm>
        </p:spPr>
        <p:txBody>
          <a:bodyPr/>
          <a:lstStyle/>
          <a:p>
            <a:pPr algn="l"/>
            <a:r>
              <a:rPr lang="en-US" sz="3200"/>
              <a:t>The potential consequences include:</a:t>
            </a:r>
          </a:p>
          <a:p>
            <a:pPr marL="342900" indent="-342900" algn="l">
              <a:buFont typeface="Arial" panose="020B0604020202020204" pitchFamily="34" charset="0"/>
              <a:buChar char="•"/>
            </a:pPr>
            <a:r>
              <a:rPr lang="en-AU" sz="3200">
                <a:solidFill>
                  <a:srgbClr val="333333"/>
                </a:solidFill>
                <a:effectLst/>
                <a:latin typeface="URWGeometric"/>
              </a:rPr>
              <a:t>risk of serious injury or death to workers or other road users </a:t>
            </a:r>
          </a:p>
          <a:p>
            <a:pPr marL="342900" indent="-342900" algn="l">
              <a:buFont typeface="Arial" panose="020B0604020202020204" pitchFamily="34" charset="0"/>
              <a:buChar char="•"/>
            </a:pPr>
            <a:r>
              <a:rPr lang="en-AU" sz="3200">
                <a:solidFill>
                  <a:srgbClr val="333333"/>
                </a:solidFill>
                <a:effectLst/>
                <a:latin typeface="URWGeometric"/>
              </a:rPr>
              <a:t>damage to infrastructure or property</a:t>
            </a:r>
          </a:p>
          <a:p>
            <a:pPr marL="342900" indent="-342900" algn="l">
              <a:buFont typeface="Arial" panose="020B0604020202020204" pitchFamily="34" charset="0"/>
              <a:buChar char="•"/>
            </a:pPr>
            <a:r>
              <a:rPr lang="en-AU" sz="3200">
                <a:solidFill>
                  <a:srgbClr val="333333"/>
                </a:solidFill>
                <a:effectLst/>
                <a:latin typeface="URWGeometric"/>
              </a:rPr>
              <a:t>the risk of damage to the environment</a:t>
            </a:r>
          </a:p>
          <a:p>
            <a:pPr marL="342900" indent="-342900" algn="l">
              <a:buFont typeface="Arial" panose="020B0604020202020204" pitchFamily="34" charset="0"/>
              <a:buChar char="•"/>
            </a:pPr>
            <a:r>
              <a:rPr lang="en-AU" sz="3200">
                <a:solidFill>
                  <a:srgbClr val="333333"/>
                </a:solidFill>
                <a:effectLst/>
                <a:latin typeface="URWGeometric"/>
              </a:rPr>
              <a:t>financial and reputational risk to business operations</a:t>
            </a:r>
          </a:p>
          <a:p>
            <a:pPr marL="342900" indent="-342900" algn="l">
              <a:buFont typeface="Arial" panose="020B0604020202020204" pitchFamily="34" charset="0"/>
              <a:buChar char="•"/>
            </a:pPr>
            <a:r>
              <a:rPr lang="en-AU" sz="3200">
                <a:solidFill>
                  <a:srgbClr val="333333"/>
                </a:solidFill>
                <a:latin typeface="URWGeometric"/>
              </a:rPr>
              <a:t>regulatory intervention.</a:t>
            </a:r>
            <a:endParaRPr lang="en-AU" sz="3200">
              <a:effectLst/>
            </a:endParaRPr>
          </a:p>
          <a:p>
            <a:pPr marL="342900" indent="-342900" algn="l">
              <a:buFont typeface="Arial" panose="020B0604020202020204" pitchFamily="34" charset="0"/>
              <a:buChar char="•"/>
            </a:pPr>
            <a:endParaRPr lang="en-US" sz="3200"/>
          </a:p>
        </p:txBody>
      </p:sp>
    </p:spTree>
    <p:extLst>
      <p:ext uri="{BB962C8B-B14F-4D97-AF65-F5344CB8AC3E}">
        <p14:creationId xmlns:p14="http://schemas.microsoft.com/office/powerpoint/2010/main" val="265569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C956-36C3-61B7-CFCE-47CA5DFCF249}"/>
              </a:ext>
            </a:extLst>
          </p:cNvPr>
          <p:cNvSpPr>
            <a:spLocks noGrp="1"/>
          </p:cNvSpPr>
          <p:nvPr>
            <p:ph type="ctrTitle"/>
          </p:nvPr>
        </p:nvSpPr>
        <p:spPr>
          <a:xfrm>
            <a:off x="2382771" y="2452607"/>
            <a:ext cx="6772380" cy="976393"/>
          </a:xfrm>
        </p:spPr>
        <p:txBody>
          <a:bodyPr/>
          <a:lstStyle/>
          <a:p>
            <a:r>
              <a:rPr lang="en-US" sz="3600" b="1">
                <a:solidFill>
                  <a:schemeClr val="bg1"/>
                </a:solidFill>
              </a:rPr>
              <a:t>Supervisor/Manager</a:t>
            </a:r>
          </a:p>
        </p:txBody>
      </p:sp>
    </p:spTree>
    <p:extLst>
      <p:ext uri="{BB962C8B-B14F-4D97-AF65-F5344CB8AC3E}">
        <p14:creationId xmlns:p14="http://schemas.microsoft.com/office/powerpoint/2010/main" val="2183586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25aea2-ffec-466e-8318-5ef182e89a10">
      <Terms xmlns="http://schemas.microsoft.com/office/infopath/2007/PartnerControls"/>
    </lcf76f155ced4ddcb4097134ff3c332f>
    <TaxCatchAll xmlns="45ab7314-6ee2-4801-b2cf-a27306d55c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3A1BDB9696044E816CAD87028809BF" ma:contentTypeVersion="15" ma:contentTypeDescription="Create a new document." ma:contentTypeScope="" ma:versionID="fe4f443f79fd27c0201629b165d7d10b">
  <xsd:schema xmlns:xsd="http://www.w3.org/2001/XMLSchema" xmlns:xs="http://www.w3.org/2001/XMLSchema" xmlns:p="http://schemas.microsoft.com/office/2006/metadata/properties" xmlns:ns2="e725aea2-ffec-466e-8318-5ef182e89a10" xmlns:ns3="45ab7314-6ee2-4801-b2cf-a27306d55ce5" xmlns:ns4="3a93995c-2f59-466d-9065-fa6c9c5410b5" targetNamespace="http://schemas.microsoft.com/office/2006/metadata/properties" ma:root="true" ma:fieldsID="2e69c08acae43aa825eff92740b73479" ns2:_="" ns3:_="" ns4:_="">
    <xsd:import namespace="e725aea2-ffec-466e-8318-5ef182e89a10"/>
    <xsd:import namespace="45ab7314-6ee2-4801-b2cf-a27306d55ce5"/>
    <xsd:import namespace="3a93995c-2f59-466d-9065-fa6c9c5410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5aea2-ffec-466e-8318-5ef182e89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82f032-dad1-41cf-a60f-97869fdaafa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ab7314-6ee2-4801-b2cf-a27306d55c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c6c18b-575a-427f-afd5-584954fc6252}" ma:internalName="TaxCatchAll" ma:showField="CatchAllData" ma:web="3a93995c-2f59-466d-9065-fa6c9c5410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a93995c-2f59-466d-9065-fa6c9c5410b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2526F5-A5DA-4E67-BA2C-71C49046A524}">
  <ds:schemaRefs>
    <ds:schemaRef ds:uri="http://schemas.microsoft.com/sharepoint/v3/contenttype/forms"/>
  </ds:schemaRefs>
</ds:datastoreItem>
</file>

<file path=customXml/itemProps2.xml><?xml version="1.0" encoding="utf-8"?>
<ds:datastoreItem xmlns:ds="http://schemas.openxmlformats.org/officeDocument/2006/customXml" ds:itemID="{1598A73F-3DD4-4319-ABBB-A6C9B3F83228}">
  <ds:schemaRefs>
    <ds:schemaRef ds:uri="45ab7314-6ee2-4801-b2cf-a27306d55ce5"/>
    <ds:schemaRef ds:uri="e725aea2-ffec-466e-8318-5ef182e89a1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70A265-6CE6-488F-85BC-C7EFF02EB8C2}">
  <ds:schemaRefs>
    <ds:schemaRef ds:uri="3a93995c-2f59-466d-9065-fa6c9c5410b5"/>
    <ds:schemaRef ds:uri="45ab7314-6ee2-4801-b2cf-a27306d55ce5"/>
    <ds:schemaRef ds:uri="e725aea2-ffec-466e-8318-5ef182e89a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Chain of Responsibility –Consignor/Consignee</vt:lpstr>
      <vt:lpstr>Roles and Responsibilities</vt:lpstr>
      <vt:lpstr>Who is a consignor or a consignee?</vt:lpstr>
      <vt:lpstr>PowerPoint Presentation</vt:lpstr>
      <vt:lpstr>Specific requirements under the HVNL for consigning and receiving goods</vt:lpstr>
      <vt:lpstr>Section 26E – Prohibited Requests and Contracts</vt:lpstr>
      <vt:lpstr>PowerPoint Presentation</vt:lpstr>
      <vt:lpstr>Why is ensuring the safety of a load important ?</vt:lpstr>
      <vt:lpstr>Supervisor/Manager</vt:lpstr>
      <vt:lpstr>Supervisor</vt:lpstr>
      <vt:lpstr>Supervisor responsibilities cont’d</vt:lpstr>
      <vt:lpstr>PowerPoint Presentation</vt:lpstr>
      <vt:lpstr>Consignor/Consignee cont’d</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 of Responsibility - Consignor, Consignee</dc:title>
  <dc:creator>Redwand Consulting Pty Ltd</dc:creator>
  <cp:revision>7</cp:revision>
  <dcterms:created xsi:type="dcterms:W3CDTF">2024-10-23T00:28:45Z</dcterms:created>
  <dcterms:modified xsi:type="dcterms:W3CDTF">2025-09-09T22:01:43Z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0x010100983A1BDB9696044E816CAD87028809BF</vt:lpwstr>
  </property>
  <property fmtid="{D5CDD505-2E9C-101B-9397-08002B2CF9AE}" pid="3" name="MediaServiceImageTags">
    <vt:lpwstr/>
  </property>
</Properties>
</file>