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256" r:id="rId5"/>
    <p:sldId id="291" r:id="rId6"/>
    <p:sldId id="284" r:id="rId7"/>
    <p:sldId id="296" r:id="rId8"/>
    <p:sldId id="285" r:id="rId9"/>
    <p:sldId id="258" r:id="rId10"/>
    <p:sldId id="286" r:id="rId11"/>
    <p:sldId id="298" r:id="rId12"/>
    <p:sldId id="292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1802F1-7AC6-C565-49C8-D17349D5B831}" name="Karen Bow" initials="KB" userId="S::karen.bow@nhvr.gov.au::98721e63-86e1-4b68-ad0f-a36a73cfa34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C152B-C824-4F1F-AA09-B74C5D00EF00}" v="1" dt="2025-09-09T21:23:22.902"/>
    <p1510:client id="{903F90B8-D59F-8834-23CA-D805594254EF}" v="5" dt="2025-09-09T01:31:16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Bow" userId="S::karen.bow@nhvr.gov.au::98721e63-86e1-4b68-ad0f-a36a73cfa347" providerId="AD" clId="Web-{903F90B8-D59F-8834-23CA-D805594254EF}"/>
    <pc:docChg chg="modSld">
      <pc:chgData name="Karen Bow" userId="S::karen.bow@nhvr.gov.au::98721e63-86e1-4b68-ad0f-a36a73cfa347" providerId="AD" clId="Web-{903F90B8-D59F-8834-23CA-D805594254EF}" dt="2025-09-09T01:31:13.721" v="96"/>
      <pc:docMkLst>
        <pc:docMk/>
      </pc:docMkLst>
      <pc:sldChg chg="modNotes">
        <pc:chgData name="Karen Bow" userId="S::karen.bow@nhvr.gov.au::98721e63-86e1-4b68-ad0f-a36a73cfa347" providerId="AD" clId="Web-{903F90B8-D59F-8834-23CA-D805594254EF}" dt="2025-09-09T01:31:13.721" v="96"/>
        <pc:sldMkLst>
          <pc:docMk/>
          <pc:sldMk cId="1877882890" sldId="284"/>
        </pc:sldMkLst>
      </pc:sldChg>
      <pc:sldChg chg="modNotes">
        <pc:chgData name="Karen Bow" userId="S::karen.bow@nhvr.gov.au::98721e63-86e1-4b68-ad0f-a36a73cfa347" providerId="AD" clId="Web-{903F90B8-D59F-8834-23CA-D805594254EF}" dt="2025-09-09T01:30:06.826" v="79"/>
        <pc:sldMkLst>
          <pc:docMk/>
          <pc:sldMk cId="2655697756" sldId="285"/>
        </pc:sldMkLst>
      </pc:sldChg>
      <pc:sldChg chg="modNotes">
        <pc:chgData name="Karen Bow" userId="S::karen.bow@nhvr.gov.au::98721e63-86e1-4b68-ad0f-a36a73cfa347" providerId="AD" clId="Web-{903F90B8-D59F-8834-23CA-D805594254EF}" dt="2025-09-09T01:30:53.563" v="95"/>
        <pc:sldMkLst>
          <pc:docMk/>
          <pc:sldMk cId="2762541294" sldId="292"/>
        </pc:sldMkLst>
      </pc:sldChg>
      <pc:sldChg chg="modNotes">
        <pc:chgData name="Karen Bow" userId="S::karen.bow@nhvr.gov.au::98721e63-86e1-4b68-ad0f-a36a73cfa347" providerId="AD" clId="Web-{903F90B8-D59F-8834-23CA-D805594254EF}" dt="2025-09-09T01:24:40.527" v="18"/>
        <pc:sldMkLst>
          <pc:docMk/>
          <pc:sldMk cId="1561370313" sldId="296"/>
        </pc:sldMkLst>
      </pc:sldChg>
    </pc:docChg>
  </pc:docChgLst>
  <pc:docChgLst>
    <pc:chgData name="Karen Bow" userId="S::karen.bow@nhvr.gov.au::98721e63-86e1-4b68-ad0f-a36a73cfa347" providerId="AD" clId="Web-{CF5CFB5F-C239-4D1D-9255-8B43F28192FB}"/>
    <pc:docChg chg="modSld">
      <pc:chgData name="Karen Bow" userId="S::karen.bow@nhvr.gov.au::98721e63-86e1-4b68-ad0f-a36a73cfa347" providerId="AD" clId="Web-{CF5CFB5F-C239-4D1D-9255-8B43F28192FB}" dt="2025-09-09T21:33:27.042" v="19"/>
      <pc:docMkLst>
        <pc:docMk/>
      </pc:docMkLst>
      <pc:sldChg chg="modNotes">
        <pc:chgData name="Karen Bow" userId="S::karen.bow@nhvr.gov.au::98721e63-86e1-4b68-ad0f-a36a73cfa347" providerId="AD" clId="Web-{CF5CFB5F-C239-4D1D-9255-8B43F28192FB}" dt="2025-09-09T21:32:17.776" v="9"/>
        <pc:sldMkLst>
          <pc:docMk/>
          <pc:sldMk cId="1877882890" sldId="284"/>
        </pc:sldMkLst>
      </pc:sldChg>
      <pc:sldChg chg="modNotes">
        <pc:chgData name="Karen Bow" userId="S::karen.bow@nhvr.gov.au::98721e63-86e1-4b68-ad0f-a36a73cfa347" providerId="AD" clId="Web-{CF5CFB5F-C239-4D1D-9255-8B43F28192FB}" dt="2025-09-09T21:32:03.010" v="8"/>
        <pc:sldMkLst>
          <pc:docMk/>
          <pc:sldMk cId="2552861488" sldId="291"/>
        </pc:sldMkLst>
      </pc:sldChg>
      <pc:sldChg chg="modNotes">
        <pc:chgData name="Karen Bow" userId="S::karen.bow@nhvr.gov.au::98721e63-86e1-4b68-ad0f-a36a73cfa347" providerId="AD" clId="Web-{CF5CFB5F-C239-4D1D-9255-8B43F28192FB}" dt="2025-09-09T21:33:27.042" v="19"/>
        <pc:sldMkLst>
          <pc:docMk/>
          <pc:sldMk cId="2762541294" sldId="292"/>
        </pc:sldMkLst>
      </pc:sldChg>
      <pc:sldChg chg="modNotes">
        <pc:chgData name="Karen Bow" userId="S::karen.bow@nhvr.gov.au::98721e63-86e1-4b68-ad0f-a36a73cfa347" providerId="AD" clId="Web-{CF5CFB5F-C239-4D1D-9255-8B43F28192FB}" dt="2025-09-09T21:32:43.480" v="12"/>
        <pc:sldMkLst>
          <pc:docMk/>
          <pc:sldMk cId="1561370313" sldId="296"/>
        </pc:sldMkLst>
      </pc:sldChg>
    </pc:docChg>
  </pc:docChgLst>
  <pc:docChgLst>
    <pc:chgData name="Karen Bow" userId="S::karen.bow@nhvr.gov.au::98721e63-86e1-4b68-ad0f-a36a73cfa347" providerId="AD" clId="Web-{36EC152B-C824-4F1F-AA09-B74C5D00EF00}"/>
    <pc:docChg chg="modSld">
      <pc:chgData name="Karen Bow" userId="S::karen.bow@nhvr.gov.au::98721e63-86e1-4b68-ad0f-a36a73cfa347" providerId="AD" clId="Web-{36EC152B-C824-4F1F-AA09-B74C5D00EF00}" dt="2025-09-09T21:26:56.909" v="145"/>
      <pc:docMkLst>
        <pc:docMk/>
      </pc:docMkLst>
      <pc:sldChg chg="modNotes">
        <pc:chgData name="Karen Bow" userId="S::karen.bow@nhvr.gov.au::98721e63-86e1-4b68-ad0f-a36a73cfa347" providerId="AD" clId="Web-{36EC152B-C824-4F1F-AA09-B74C5D00EF00}" dt="2025-09-09T21:24:33.968" v="126"/>
        <pc:sldMkLst>
          <pc:docMk/>
          <pc:sldMk cId="3198224137" sldId="256"/>
        </pc:sldMkLst>
      </pc:sldChg>
      <pc:sldChg chg="modNotes">
        <pc:chgData name="Karen Bow" userId="S::karen.bow@nhvr.gov.au::98721e63-86e1-4b68-ad0f-a36a73cfa347" providerId="AD" clId="Web-{36EC152B-C824-4F1F-AA09-B74C5D00EF00}" dt="2025-09-09T21:26:03.877" v="132"/>
        <pc:sldMkLst>
          <pc:docMk/>
          <pc:sldMk cId="2655697756" sldId="285"/>
        </pc:sldMkLst>
      </pc:sldChg>
      <pc:sldChg chg="modNotes">
        <pc:chgData name="Karen Bow" userId="S::karen.bow@nhvr.gov.au::98721e63-86e1-4b68-ad0f-a36a73cfa347" providerId="AD" clId="Web-{36EC152B-C824-4F1F-AA09-B74C5D00EF00}" dt="2025-09-09T21:26:18.815" v="133"/>
        <pc:sldMkLst>
          <pc:docMk/>
          <pc:sldMk cId="2183586818" sldId="286"/>
        </pc:sldMkLst>
      </pc:sldChg>
      <pc:sldChg chg="modNotes">
        <pc:chgData name="Karen Bow" userId="S::karen.bow@nhvr.gov.au::98721e63-86e1-4b68-ad0f-a36a73cfa347" providerId="AD" clId="Web-{36EC152B-C824-4F1F-AA09-B74C5D00EF00}" dt="2025-09-09T21:26:56.909" v="145"/>
        <pc:sldMkLst>
          <pc:docMk/>
          <pc:sldMk cId="2762541294" sldId="292"/>
        </pc:sldMkLst>
      </pc:sldChg>
    </pc:docChg>
  </pc:docChgLst>
  <pc:docChgLst>
    <pc:chgData name="Karen Bow" userId="S::karen.bow@nhvr.gov.au::98721e63-86e1-4b68-ad0f-a36a73cfa347" providerId="AD" clId="Web-{1213A306-92DE-425E-90B3-39B734239D4B}"/>
    <pc:docChg chg="modSld">
      <pc:chgData name="Karen Bow" userId="S::karen.bow@nhvr.gov.au::98721e63-86e1-4b68-ad0f-a36a73cfa347" providerId="AD" clId="Web-{1213A306-92DE-425E-90B3-39B734239D4B}" dt="2025-05-15T22:09:29.180" v="2"/>
      <pc:docMkLst>
        <pc:docMk/>
      </pc:docMkLst>
      <pc:sldChg chg="modNotes">
        <pc:chgData name="Karen Bow" userId="S::karen.bow@nhvr.gov.au::98721e63-86e1-4b68-ad0f-a36a73cfa347" providerId="AD" clId="Web-{1213A306-92DE-425E-90B3-39B734239D4B}" dt="2025-05-15T22:09:29.180" v="2"/>
        <pc:sldMkLst>
          <pc:docMk/>
          <pc:sldMk cId="3760237675" sldId="258"/>
        </pc:sldMkLst>
      </pc:sldChg>
    </pc:docChg>
  </pc:docChgLst>
  <pc:docChgLst>
    <pc:chgData name="Karen Bow" userId="S::karen.bow@nhvr.gov.au::98721e63-86e1-4b68-ad0f-a36a73cfa347" providerId="AD" clId="Web-{AD87E3EE-5FCE-4C1E-B00F-79EC902DFC09}"/>
    <pc:docChg chg="mod modSld">
      <pc:chgData name="Karen Bow" userId="S::karen.bow@nhvr.gov.au::98721e63-86e1-4b68-ad0f-a36a73cfa347" providerId="AD" clId="Web-{AD87E3EE-5FCE-4C1E-B00F-79EC902DFC09}" dt="2025-08-18T05:49:08.587" v="5" actId="20577"/>
      <pc:docMkLst>
        <pc:docMk/>
      </pc:docMkLst>
      <pc:sldChg chg="modSp">
        <pc:chgData name="Karen Bow" userId="S::karen.bow@nhvr.gov.au::98721e63-86e1-4b68-ad0f-a36a73cfa347" providerId="AD" clId="Web-{AD87E3EE-5FCE-4C1E-B00F-79EC902DFC09}" dt="2025-08-18T05:49:08.587" v="5" actId="20577"/>
        <pc:sldMkLst>
          <pc:docMk/>
          <pc:sldMk cId="3760237675" sldId="258"/>
        </pc:sldMkLst>
        <pc:spChg chg="mod">
          <ac:chgData name="Karen Bow" userId="S::karen.bow@nhvr.gov.au::98721e63-86e1-4b68-ad0f-a36a73cfa347" providerId="AD" clId="Web-{AD87E3EE-5FCE-4C1E-B00F-79EC902DFC09}" dt="2025-08-18T05:49:08.587" v="5" actId="20577"/>
          <ac:spMkLst>
            <pc:docMk/>
            <pc:sldMk cId="3760237675" sldId="258"/>
            <ac:spMk id="3" creationId="{F1CBCD6D-0480-933B-D35E-185D79C7EF8D}"/>
          </ac:spMkLst>
        </pc:spChg>
      </pc:sldChg>
      <pc:sldChg chg="modNotes">
        <pc:chgData name="Karen Bow" userId="S::karen.bow@nhvr.gov.au::98721e63-86e1-4b68-ad0f-a36a73cfa347" providerId="AD" clId="Web-{AD87E3EE-5FCE-4C1E-B00F-79EC902DFC09}" dt="2025-08-18T05:40:38.897" v="3"/>
        <pc:sldMkLst>
          <pc:docMk/>
          <pc:sldMk cId="2552861488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487F-E2B9-CF40-A3FA-19A73EE09A4A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0D0C6-0C38-FF47-A889-D9F97CFDB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Scheduler can cover a broad array of people in </a:t>
            </a:r>
            <a:r>
              <a:rPr lang="en-US" err="1"/>
              <a:t>organisations</a:t>
            </a:r>
            <a:r>
              <a:rPr lang="en-US"/>
              <a:t> such as yours.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/>
              <a:t>They may be someone who does so as part of a long term operating plan or it may be someone who does so at the last minute due to an issue that has arisen.</a:t>
            </a:r>
          </a:p>
          <a:p>
            <a:endParaRPr lang="en-US"/>
          </a:p>
          <a:p>
            <a:r>
              <a:rPr lang="en-US"/>
              <a:t>If a business has someone that schedules heavy vehicle movements then the business is also a Scheduler in the Chain of Responsibility and has a Primary Duty to ensure safety while it is travelling on a road.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44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9C7D8B7-B200-30FA-7863-5BFA61DBF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6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400">
              <a:solidFill>
                <a:srgbClr val="323231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effectLst/>
                <a:latin typeface="Helvetica"/>
                <a:cs typeface="Helvetica"/>
              </a:rPr>
              <a:t>A scheduler may also include such persons also known as </a:t>
            </a:r>
            <a:r>
              <a:rPr lang="en-AU" sz="1400">
                <a:solidFill>
                  <a:srgbClr val="323231"/>
                </a:solidFill>
                <a:latin typeface="Helvetica"/>
                <a:cs typeface="Helvetica"/>
              </a:rPr>
              <a:t>a planner</a:t>
            </a:r>
            <a:r>
              <a:rPr lang="en-AU" sz="1400">
                <a:solidFill>
                  <a:srgbClr val="323231"/>
                </a:solidFill>
                <a:effectLst/>
                <a:latin typeface="Helvetica"/>
                <a:cs typeface="Helvetica"/>
              </a:rPr>
              <a:t>, roster clerk, programmer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Fundamentally – if your responsibilities include planning</a:t>
            </a: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 or o</a:t>
            </a: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rganising the use of a heavy vehicle or its associated activities you may be considered a scheduler.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This may include scheduling or planning: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Maintenance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Routes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Loads and equipment</a:t>
            </a:r>
            <a:endParaRPr lang="en-AU" sz="1400">
              <a:solidFill>
                <a:srgbClr val="323231"/>
              </a:solidFill>
              <a:effectLst/>
              <a:latin typeface="Helvetica" pitchFamily="2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Deliveries in or out 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Drivers and their work and rest times</a:t>
            </a:r>
            <a:endParaRPr lang="en-AU" sz="1400">
              <a:solidFill>
                <a:srgbClr val="323231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,Sans-Serif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If a business has someone that performs any of the 10 functions that make up the Chain of Responsibility then the business is also a Scheduler in the Chain of Responsibility and has a Primary Duty to ensure safety while it is travelling on a road.</a:t>
            </a:r>
            <a:endParaRPr lang="en-AU" sz="1400">
              <a:solidFill>
                <a:srgbClr val="323231"/>
              </a:solidFill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05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543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AU" sz="1400">
                <a:solidFill>
                  <a:srgbClr val="323231"/>
                </a:solidFill>
                <a:latin typeface="Helvetica"/>
                <a:cs typeface="Helvetica"/>
              </a:rPr>
              <a:t>Again it doesn’t matter if you perform the task regularly or once once a week or once.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AU" sz="1400">
                <a:solidFill>
                  <a:srgbClr val="323231"/>
                </a:solidFill>
                <a:latin typeface="Helvetica"/>
                <a:cs typeface="Helvetica"/>
              </a:rPr>
              <a:t>You are responsible if you undertake the function.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sz="14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sz="1400"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0D3A4-2932-A148-9126-4576CD5089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79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743451"/>
          </a:xfrm>
        </p:spPr>
        <p:txBody>
          <a:bodyPr/>
          <a:lstStyle/>
          <a:p>
            <a:endParaRPr lang="en-US" sz="1400"/>
          </a:p>
          <a:p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Depending on the task a scheduler can directly or inadvertently cause or encourage, depending on the task, a driver to breach the law.</a:t>
            </a:r>
          </a:p>
          <a:p>
            <a:endParaRPr lang="en-US" sz="1400">
              <a:solidFill>
                <a:srgbClr val="323231"/>
              </a:solidFill>
              <a:latin typeface="Helvetica"/>
              <a:cs typeface="Helvetica"/>
            </a:endParaRPr>
          </a:p>
          <a:p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Examples</a:t>
            </a:r>
          </a:p>
          <a:p>
            <a:endParaRPr lang="en-US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if maintenance is not properly scheduled and actually confirmed to have been undertaken – may cause or encourage an unroadworthy vehicle to be operating.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Scheduling a task or a contractor to deliver goods in a timeframe when it is, or should have been known to be, unreasonable thereby causing the driver to speed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Scheduling a task which does not allow sufficient time to load causing a party in the chain to not adequately secure a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98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6057900"/>
          </a:xfrm>
        </p:spPr>
        <p:txBody>
          <a:bodyPr/>
          <a:lstStyle/>
          <a:p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Lets start with why scheduling is integral to the safety of the transport task.</a:t>
            </a:r>
          </a:p>
          <a:p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First – when referring to scheduling - it is to the scheduling of all heavy vehicle related tasks – loading, supervising, maintenance, packing etc. The principles are the same;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Whilst each of these people have their own responsibilities their allocation, availability and time to undertake their tasks often is determine well before.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Accidents can occur due to wrong vehicle, trailer or person being allocated to the task or the route undertaken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Similarly it may be due to insufficient time or suitable rest causing speeding, fatigue or not undertaking the task appropriately.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Specifically in the context of non-transport duties - a person has other responsibilities which may cause stress, fatigue or lack of attention</a:t>
            </a:r>
          </a:p>
          <a:p>
            <a:endParaRPr lang="en-AU">
              <a:solidFill>
                <a:srgbClr val="333333"/>
              </a:solidFill>
            </a:endParaRPr>
          </a:p>
          <a:p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Managing the risks to the public is a Shared Responsibility. No single party is responsible for scheduling a transport movement - the Scheduler may have to communicate with the Consignor, Loader/unloader, Packer, Operator and Consignee.</a:t>
            </a:r>
          </a:p>
          <a:p>
            <a:r>
              <a:rPr lang="en-US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61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6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52C0E807-4CCF-CBE0-86EB-B71D470A8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604361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Key responsibilities of  a scheduler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Journeys and routes should be planned and discussed particularly for new or more complex tasks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Risks identified and consideration of potential traffic issues and other unexpected delays with suitable contingencies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If scheduling maintenance is part of your duties then ensure that it has been scheduled, undertaken and recorded </a:t>
            </a:r>
          </a:p>
          <a:p>
            <a:endParaRPr lang="en-AU" sz="1400">
              <a:solidFill>
                <a:srgbClr val="141413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D</a:t>
            </a: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rivers’ activities, including work and rest times, are accurately recorded and considered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141413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141413"/>
                </a:solidFill>
                <a:effectLst/>
                <a:latin typeface="Helvetica" pitchFamily="2" charset="0"/>
              </a:rPr>
              <a:t>Non-heavy vehicle tasks – day job activities – are known and considered in allocating tasks – impact on time/fatigue/communications/stress etc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T</a:t>
            </a: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here is appropriate consultation with operators, managers, contractors and drivers concerning rosters, schedules and routes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Persons</a:t>
            </a: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 –(</a:t>
            </a:r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loaders, drivers etc) vehicles and equipment are the most suitable for the task  - roadworthy, fit for duty, competent, available</a:t>
            </a:r>
            <a:endParaRPr lang="en-AU" sz="1400">
              <a:solidFill>
                <a:srgbClr val="141413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400">
              <a:solidFill>
                <a:srgbClr val="141413"/>
              </a:solidFill>
              <a:effectLst/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400">
                <a:solidFill>
                  <a:srgbClr val="323231"/>
                </a:solidFill>
                <a:latin typeface="Helvetica"/>
                <a:cs typeface="Helvetica"/>
              </a:rPr>
              <a:t>D</a:t>
            </a:r>
            <a:r>
              <a:rPr lang="en-AU" sz="1400">
                <a:solidFill>
                  <a:srgbClr val="323231"/>
                </a:solidFill>
                <a:effectLst/>
                <a:latin typeface="Helvetica"/>
                <a:cs typeface="Helvetica"/>
              </a:rPr>
              <a:t>elivery requirements do not require or </a:t>
            </a:r>
            <a:r>
              <a:rPr lang="en-AU" sz="1400">
                <a:solidFill>
                  <a:srgbClr val="323231"/>
                </a:solidFill>
                <a:latin typeface="Helvetica"/>
                <a:cs typeface="Helvetica"/>
              </a:rPr>
              <a:t>encourage drivers</a:t>
            </a:r>
            <a:r>
              <a:rPr lang="en-AU" sz="1400">
                <a:solidFill>
                  <a:srgbClr val="323231"/>
                </a:solidFill>
                <a:effectLst/>
                <a:latin typeface="Helvetica"/>
                <a:cs typeface="Helvetica"/>
              </a:rPr>
              <a:t> to</a:t>
            </a:r>
          </a:p>
          <a:p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― exceed the speed limits</a:t>
            </a:r>
          </a:p>
          <a:p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― exceed regulated driving hours</a:t>
            </a:r>
          </a:p>
          <a:p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― fail to meet the minimum rest requirements</a:t>
            </a:r>
          </a:p>
          <a:p>
            <a:r>
              <a:rPr lang="en-AU" sz="1400">
                <a:solidFill>
                  <a:srgbClr val="323231"/>
                </a:solidFill>
                <a:effectLst/>
                <a:latin typeface="Helvetica" pitchFamily="2" charset="0"/>
              </a:rPr>
              <a:t>― drive while impaired by fatigue</a:t>
            </a:r>
            <a:r>
              <a:rPr lang="en-AU" sz="1400">
                <a:solidFill>
                  <a:srgbClr val="323231"/>
                </a:solidFill>
                <a:latin typeface="Helvetica" pitchFamily="2" charset="0"/>
              </a:rPr>
              <a:t>. </a:t>
            </a:r>
          </a:p>
          <a:p>
            <a:endParaRPr lang="en-AU" sz="1400">
              <a:solidFill>
                <a:srgbClr val="323231"/>
              </a:solidFill>
              <a:latin typeface="Helvetica" pitchFamily="2" charset="0"/>
            </a:endParaRPr>
          </a:p>
          <a:p>
            <a:endParaRPr lang="en-AU" sz="1400">
              <a:solidFill>
                <a:srgbClr val="323231"/>
              </a:solidFill>
              <a:effectLst/>
              <a:latin typeface="Helvetica" pitchFamily="2" charset="0"/>
            </a:endParaRPr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04489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7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9441E69E-6A01-AF41-503D-E2DB20A17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When I refer to supervisors I refer to a supervisory position –  regardless of your title if you supervise a scheduling task – you may be considered a supervisor.</a:t>
            </a:r>
          </a:p>
        </p:txBody>
      </p:sp>
    </p:spTree>
    <p:extLst>
      <p:ext uri="{BB962C8B-B14F-4D97-AF65-F5344CB8AC3E}">
        <p14:creationId xmlns:p14="http://schemas.microsoft.com/office/powerpoint/2010/main" val="3503354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8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685D695A-815B-027B-4666-D617DD179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545073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The role of a scheduler is unique in an operation where transport is not the primary task of the organization.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You are an essential part of coordinating the non-transport task with the transport task.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/>
                <a:cs typeface="Helvetica"/>
              </a:rPr>
              <a:t>Your responsibilities under the HVNL are very clear as is your role in </a:t>
            </a:r>
            <a:r>
              <a:rPr lang="en-US" sz="1400" err="1">
                <a:solidFill>
                  <a:srgbClr val="323231"/>
                </a:solidFill>
                <a:latin typeface="Helvetica"/>
                <a:cs typeface="Helvetica"/>
              </a:rPr>
              <a:t>CoR.</a:t>
            </a:r>
            <a:endParaRPr lang="en-US" sz="1400">
              <a:solidFill>
                <a:srgbClr val="323231"/>
              </a:solidFill>
              <a:latin typeface="Helvetica"/>
              <a:cs typeface="Helvetic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>
              <a:solidFill>
                <a:srgbClr val="323231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You play an essential role in planning both the success of the transport task but more importantly ensuring safety for the public.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>
              <a:solidFill>
                <a:srgbClr val="323231"/>
              </a:solidFill>
              <a:latin typeface="Helvetica" pitchFamily="2" charset="0"/>
            </a:endParaRP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Whilst everyone has a role a scheduler has the opportunity to ensure:</a:t>
            </a:r>
            <a:endParaRPr lang="en-US" sz="1400">
              <a:solidFill>
                <a:srgbClr val="323231"/>
              </a:solidFill>
              <a:latin typeface="Helvetica" pitchFamily="2" charset="0"/>
              <a:cs typeface="Helvetica" pitchFamily="2" charset="0"/>
            </a:endParaRPr>
          </a:p>
          <a:p>
            <a:pPr marL="628650" lvl="3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The right vehicle and load is allocated</a:t>
            </a:r>
            <a:endParaRPr lang="en-US" sz="1400">
              <a:solidFill>
                <a:srgbClr val="323231"/>
              </a:solidFill>
              <a:latin typeface="Helvetica" pitchFamily="2" charset="0"/>
              <a:cs typeface="Helvetica" pitchFamily="2" charset="0"/>
            </a:endParaRPr>
          </a:p>
          <a:p>
            <a:pPr marL="628650" lvl="3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It is loaded, unloaded and driven by the right person</a:t>
            </a:r>
            <a:endParaRPr lang="en-US" sz="1400">
              <a:solidFill>
                <a:srgbClr val="323231"/>
              </a:solidFill>
              <a:latin typeface="Helvetica" pitchFamily="2" charset="0"/>
              <a:cs typeface="Helvetica" pitchFamily="2" charset="0"/>
            </a:endParaRPr>
          </a:p>
          <a:p>
            <a:pPr marL="628650" lvl="3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On the safest route to the right location</a:t>
            </a:r>
            <a:endParaRPr lang="en-US" sz="1400">
              <a:solidFill>
                <a:srgbClr val="323231"/>
              </a:solidFill>
              <a:latin typeface="Helvetica" pitchFamily="2" charset="0"/>
              <a:cs typeface="Helvetica" pitchFamily="2" charset="0"/>
            </a:endParaRPr>
          </a:p>
          <a:p>
            <a:pPr marL="628650" lvl="3" indent="-1714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23231"/>
                </a:solidFill>
                <a:latin typeface="Helvetica" pitchFamily="2" charset="0"/>
              </a:rPr>
              <a:t>At the most appropriate time.</a:t>
            </a:r>
            <a:endParaRPr lang="en-US" sz="1400">
              <a:solidFill>
                <a:srgbClr val="323231"/>
              </a:solidFill>
              <a:latin typeface="Helvetica" pitchFamily="2" charset="0"/>
              <a:cs typeface="Helvetica" pitchFamily="2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D0C6-0C38-FF47-A889-D9F97CFDB2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83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3EC66-ED98-E780-7786-6FD7514F1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600" b="1"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ACEEE-A831-3AE0-6FA1-B8C5F5A7C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25A6C-B56D-DE36-137D-6743AD06E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EB6E8-B98F-9CEC-B63E-131CD790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9D4DF-B6E3-616E-A707-9CF9993D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8117F-8900-0941-A85B-9B9A86B89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FA07341-EBE0-EEC9-16E5-645B94BA009C}"/>
              </a:ext>
            </a:extLst>
          </p:cNvPr>
          <p:cNvSpPr txBox="1"/>
          <p:nvPr userDrawn="1"/>
        </p:nvSpPr>
        <p:spPr>
          <a:xfrm>
            <a:off x="0" y="6488668"/>
            <a:ext cx="63592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Redwand</a:t>
            </a:r>
            <a:r>
              <a:rPr lang="en-US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Consulting – NPWS </a:t>
            </a:r>
            <a:r>
              <a:rPr lang="en-US" b="0" i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</a:t>
            </a:r>
            <a:r>
              <a:rPr lang="en-US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Presentation 2024</a:t>
            </a:r>
          </a:p>
        </p:txBody>
      </p:sp>
    </p:spTree>
    <p:extLst>
      <p:ext uri="{BB962C8B-B14F-4D97-AF65-F5344CB8AC3E}">
        <p14:creationId xmlns:p14="http://schemas.microsoft.com/office/powerpoint/2010/main" val="369207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1DFD-80B5-6057-D7F1-49CD44559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1085" y="2530652"/>
            <a:ext cx="7729829" cy="898348"/>
          </a:xfrm>
        </p:spPr>
        <p:txBody>
          <a:bodyPr/>
          <a:lstStyle/>
          <a:p>
            <a:r>
              <a:rPr lang="en-US" sz="3600" b="1">
                <a:solidFill>
                  <a:schemeClr val="bg1"/>
                </a:solidFill>
              </a:rPr>
              <a:t>Chain of Responsibility - Scheduler</a:t>
            </a:r>
          </a:p>
        </p:txBody>
      </p:sp>
    </p:spTree>
    <p:extLst>
      <p:ext uri="{BB962C8B-B14F-4D97-AF65-F5344CB8AC3E}">
        <p14:creationId xmlns:p14="http://schemas.microsoft.com/office/powerpoint/2010/main" val="319822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9BC5E6-BFC8-5CF2-8E0C-9A72A8E116E3}"/>
              </a:ext>
            </a:extLst>
          </p:cNvPr>
          <p:cNvSpPr txBox="1"/>
          <p:nvPr/>
        </p:nvSpPr>
        <p:spPr>
          <a:xfrm>
            <a:off x="4389171" y="1276479"/>
            <a:ext cx="30232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/>
              <a:t>QUESTIONS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210828-8A83-ACD0-FBF0-B40D400EE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798" y="2494928"/>
            <a:ext cx="7719202" cy="436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6F375C-1CBD-3997-5A37-355037612152}"/>
              </a:ext>
            </a:extLst>
          </p:cNvPr>
          <p:cNvSpPr/>
          <p:nvPr/>
        </p:nvSpPr>
        <p:spPr>
          <a:xfrm rot="895282">
            <a:off x="6096000" y="6035040"/>
            <a:ext cx="274320" cy="16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3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FBCA-0E5E-D003-485B-4F7543486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566" y="761232"/>
            <a:ext cx="9144000" cy="722261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Who is a Scheduler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2DE34-D5B0-E4B6-65B5-7F1C34C47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566" y="1987802"/>
            <a:ext cx="9144000" cy="2350022"/>
          </a:xfrm>
        </p:spPr>
        <p:txBody>
          <a:bodyPr/>
          <a:lstStyle/>
          <a:p>
            <a:pPr algn="l"/>
            <a:r>
              <a:rPr lang="en-US" sz="3200"/>
              <a:t>Do you: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/>
              <a:t>Plan the transport of goods?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/>
              <a:t>Plan or schedule maintenance of a heavy vehicle?</a:t>
            </a:r>
            <a:endParaRPr lang="en-US" sz="28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/>
              <a:t>Schedule work and rest times of drivers?</a:t>
            </a:r>
          </a:p>
        </p:txBody>
      </p:sp>
    </p:spTree>
    <p:extLst>
      <p:ext uri="{BB962C8B-B14F-4D97-AF65-F5344CB8AC3E}">
        <p14:creationId xmlns:p14="http://schemas.microsoft.com/office/powerpoint/2010/main" val="255286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068B4FD-B71A-C768-E355-EDE3E8634051}"/>
              </a:ext>
            </a:extLst>
          </p:cNvPr>
          <p:cNvSpPr txBox="1">
            <a:spLocks/>
          </p:cNvSpPr>
          <p:nvPr/>
        </p:nvSpPr>
        <p:spPr>
          <a:xfrm>
            <a:off x="529770" y="171872"/>
            <a:ext cx="11502573" cy="312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200">
                <a:ea typeface="Times New Roman" panose="02020603050405020304" pitchFamily="18" charset="0"/>
                <a:cs typeface="Arial" panose="020B0604020202020204" pitchFamily="34" charset="0"/>
              </a:rPr>
              <a:t>The level and nature of a party’s responsibility for a transport activity depends on —</a:t>
            </a:r>
            <a:endParaRPr lang="en-AU" sz="320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AU" sz="3200"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AU" sz="320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functions the person performs </a:t>
            </a:r>
            <a:r>
              <a:rPr lang="en-AU" sz="3200">
                <a:ea typeface="Times New Roman" panose="02020603050405020304" pitchFamily="18" charset="0"/>
                <a:cs typeface="Arial" panose="020B0604020202020204" pitchFamily="34" charset="0"/>
              </a:rPr>
              <a:t>or is required to perform, </a:t>
            </a:r>
          </a:p>
          <a:p>
            <a:pPr>
              <a:lnSpc>
                <a:spcPct val="150000"/>
              </a:lnSpc>
            </a:pPr>
            <a:r>
              <a:rPr lang="en-AU" sz="3200">
                <a:ea typeface="Times New Roman" panose="02020603050405020304" pitchFamily="18" charset="0"/>
                <a:cs typeface="Arial" panose="020B0604020202020204" pitchFamily="34" charset="0"/>
              </a:rPr>
              <a:t>the party’s </a:t>
            </a:r>
            <a:r>
              <a:rPr lang="en-AU" sz="320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capacity to control, eliminate or minimise the risk</a:t>
            </a:r>
            <a:r>
              <a:rPr lang="en-AU" sz="320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AU" sz="320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sz="320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sz="320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AU" sz="320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duty under this Law </a:t>
            </a:r>
            <a:r>
              <a:rPr lang="en-AU" sz="3200" u="sng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may not be transferred</a:t>
            </a:r>
            <a:r>
              <a:rPr lang="en-AU" sz="320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to another person.</a:t>
            </a:r>
            <a:endParaRPr lang="en-AU" sz="32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7788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79F66-56E4-D2D9-1C57-71BE4D6AC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878" y="267629"/>
            <a:ext cx="9794488" cy="800216"/>
          </a:xfrm>
        </p:spPr>
        <p:txBody>
          <a:bodyPr/>
          <a:lstStyle/>
          <a:p>
            <a:pPr algn="l"/>
            <a:r>
              <a:rPr lang="en-AU" sz="3600" b="1" i="0">
                <a:solidFill>
                  <a:schemeClr val="bg1"/>
                </a:solidFill>
                <a:effectLst/>
                <a:latin typeface="URWGeometric-Regular"/>
              </a:rPr>
              <a:t>Section 26E – Prohibited </a:t>
            </a:r>
            <a:r>
              <a:rPr lang="en-AU" sz="3600" b="1">
                <a:solidFill>
                  <a:schemeClr val="bg1"/>
                </a:solidFill>
                <a:latin typeface="URWGeometric-Regular"/>
              </a:rPr>
              <a:t>R</a:t>
            </a:r>
            <a:r>
              <a:rPr lang="en-AU" sz="3600" b="1" i="0">
                <a:solidFill>
                  <a:schemeClr val="bg1"/>
                </a:solidFill>
                <a:effectLst/>
                <a:latin typeface="URWGeometric-Regular"/>
              </a:rPr>
              <a:t>equests and Contracts</a:t>
            </a:r>
            <a:endParaRPr lang="en-US" sz="3600" b="1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69540-5765-1747-910D-B7E0883C1B1B}"/>
              </a:ext>
            </a:extLst>
          </p:cNvPr>
          <p:cNvSpPr txBox="1"/>
          <p:nvPr/>
        </p:nvSpPr>
        <p:spPr>
          <a:xfrm>
            <a:off x="408878" y="1146954"/>
            <a:ext cx="103743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/>
              <a:t>S26E (1)</a:t>
            </a:r>
            <a:r>
              <a:rPr lang="en-US" sz="2800"/>
              <a:t> – </a:t>
            </a:r>
            <a:r>
              <a:rPr lang="en-US" sz="2800" b="1">
                <a:solidFill>
                  <a:schemeClr val="bg1"/>
                </a:solidFill>
              </a:rPr>
              <a:t>asks or directs </a:t>
            </a:r>
            <a:r>
              <a:rPr lang="en-US" sz="2800"/>
              <a:t>a driver or asks or directs a party in the </a:t>
            </a:r>
            <a:r>
              <a:rPr lang="en-US" sz="2800" err="1"/>
              <a:t>CoR</a:t>
            </a:r>
            <a:r>
              <a:rPr lang="en-US" sz="2800"/>
              <a:t> – to do something which would cause the driver to speed, drive while impaired by fatigue or breach a drivers work and rest options</a:t>
            </a:r>
          </a:p>
          <a:p>
            <a:endParaRPr lang="en-US" sz="28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/>
              <a:t>S26E (2)</a:t>
            </a:r>
            <a:r>
              <a:rPr lang="en-US" sz="2800"/>
              <a:t> - </a:t>
            </a:r>
            <a:r>
              <a:rPr lang="en-AU" sz="2800" b="0" i="0">
                <a:solidFill>
                  <a:srgbClr val="000000"/>
                </a:solidFill>
                <a:effectLst/>
                <a:latin typeface="URWGeometric-Regular"/>
              </a:rPr>
              <a:t>not enter into an </a:t>
            </a:r>
            <a:r>
              <a:rPr lang="en-AU" sz="2800" b="1" i="0">
                <a:solidFill>
                  <a:schemeClr val="bg1"/>
                </a:solidFill>
                <a:effectLst/>
                <a:latin typeface="URWGeometric-Bold"/>
              </a:rPr>
              <a:t>agreement or contract</a:t>
            </a:r>
            <a:r>
              <a:rPr lang="en-AU" sz="2800" b="1" i="0">
                <a:solidFill>
                  <a:srgbClr val="000000"/>
                </a:solidFill>
                <a:effectLst/>
                <a:latin typeface="URWGeometric-Regular"/>
              </a:rPr>
              <a:t> </a:t>
            </a:r>
            <a:r>
              <a:rPr lang="en-AU" sz="2800" b="0" i="0">
                <a:solidFill>
                  <a:srgbClr val="000000"/>
                </a:solidFill>
                <a:effectLst/>
                <a:latin typeface="URWGeometric-Regular"/>
              </a:rPr>
              <a:t>with the </a:t>
            </a:r>
            <a:r>
              <a:rPr lang="en-AU" sz="2800" i="0">
                <a:effectLst/>
                <a:latin typeface="URWGeometric-Regular"/>
              </a:rPr>
              <a:t>driver</a:t>
            </a:r>
            <a:r>
              <a:rPr lang="en-AU" sz="2800" b="0" i="0">
                <a:effectLst/>
                <a:latin typeface="URWGeometric-Regular"/>
              </a:rPr>
              <a:t> of a heavy vehicle, or a </a:t>
            </a:r>
            <a:r>
              <a:rPr lang="en-AU" sz="2800" i="0">
                <a:effectLst/>
                <a:latin typeface="URWGeometric-Regular"/>
              </a:rPr>
              <a:t>party in the </a:t>
            </a:r>
            <a:r>
              <a:rPr lang="en-AU" sz="2800" err="1">
                <a:effectLst/>
                <a:latin typeface="URWGeometric-Regular"/>
              </a:rPr>
              <a:t>CoR</a:t>
            </a:r>
            <a:r>
              <a:rPr lang="en-AU" sz="2800">
                <a:effectLst/>
                <a:latin typeface="URWGeometric-Regular"/>
              </a:rPr>
              <a:t> </a:t>
            </a:r>
            <a:r>
              <a:rPr lang="en-AU" sz="2800" b="0" i="0">
                <a:solidFill>
                  <a:srgbClr val="000000"/>
                </a:solidFill>
                <a:effectLst/>
                <a:latin typeface="URWGeometric-Regular"/>
              </a:rPr>
              <a:t>that would cause or encourage the driver of a heavy vehicle to exceed the speed limit or drive while impaired by fatigue.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800">
              <a:solidFill>
                <a:srgbClr val="000000"/>
              </a:solidFill>
              <a:latin typeface="URWGeometric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6137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1FE2-C446-77B4-EA4C-9B1CDA0AE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998" y="142433"/>
            <a:ext cx="9765553" cy="762881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Why is scheduling important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34EBC-CC35-81FA-8D38-47EB2A5A9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998" y="1009996"/>
            <a:ext cx="9765552" cy="5435409"/>
          </a:xfrm>
        </p:spPr>
        <p:txBody>
          <a:bodyPr/>
          <a:lstStyle/>
          <a:p>
            <a:pPr algn="l"/>
            <a:r>
              <a:rPr lang="en-US" sz="3200"/>
              <a:t>The potential consequences include: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/>
              <a:t>Accident due to the wrong vehicle or person allocated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Lack of competency or experience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Vehicle not suitable for terrain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Vehicle or trailer not suitable for the load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Over mass or dimensions for the route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/>
              <a:t>Accident due to speeding or fatigue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Insufficient time to complete the task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Insufficient rest or rest areas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/>
              <a:t>Fatigue due to non-heavy vehicle tasks</a:t>
            </a:r>
          </a:p>
          <a:p>
            <a:pPr algn="l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5569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F490-AFFC-BFAF-E69F-379AA0B45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977" y="169333"/>
            <a:ext cx="10387706" cy="1082852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Key responsibilities for schedulers under the HVNL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BCD6D-0480-933B-D35E-185D79C7E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977" y="1594817"/>
            <a:ext cx="11446933" cy="4390496"/>
          </a:xfrm>
        </p:spPr>
        <p:txBody>
          <a:bodyPr lIns="91440" tIns="45720" rIns="91440" bIns="45720" anchor="t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23231"/>
                </a:solidFill>
              </a:rPr>
              <a:t>J</a:t>
            </a:r>
            <a:r>
              <a:rPr lang="en-AU" sz="3200">
                <a:solidFill>
                  <a:srgbClr val="323231"/>
                </a:solidFill>
                <a:effectLst/>
              </a:rPr>
              <a:t>ourneys and routes are planned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23231"/>
                </a:solidFill>
              </a:rPr>
              <a:t>Risks and relevant information considered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23231"/>
                </a:solidFill>
              </a:rPr>
              <a:t>Maintenance - scheduled and completed </a:t>
            </a:r>
            <a:r>
              <a:rPr lang="en-AU" sz="3200">
                <a:solidFill>
                  <a:srgbClr val="333333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33333"/>
                </a:solidFill>
                <a:effectLst/>
              </a:rPr>
              <a:t>Driver activities are acc</a:t>
            </a:r>
            <a:r>
              <a:rPr lang="en-AU" sz="3200">
                <a:solidFill>
                  <a:srgbClr val="333333"/>
                </a:solidFill>
              </a:rPr>
              <a:t>urately recorded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/>
              <a:t>Non- heavy vehicle tasks are considered</a:t>
            </a:r>
            <a:endParaRPr lang="en-AU" sz="3200">
              <a:effectLst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23231"/>
                </a:solidFill>
              </a:rPr>
              <a:t>Appropriate communication and consultation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23231"/>
                </a:solidFill>
              </a:rPr>
              <a:t>Persons, vehicle and equipment are appropriate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3200">
                <a:solidFill>
                  <a:srgbClr val="323231"/>
                </a:solidFill>
              </a:rPr>
              <a:t>Schedule does require or encourage drivers to break the law</a:t>
            </a:r>
            <a:endParaRPr lang="en-AU" sz="3200">
              <a:solidFill>
                <a:srgbClr val="323231"/>
              </a:solidFill>
              <a:effectLst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AU" sz="3200">
              <a:effectLst/>
            </a:endParaRPr>
          </a:p>
          <a:p>
            <a:endParaRPr lang="en-AU"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023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C956-36C3-61B7-CFCE-47CA5DFCF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420" y="139484"/>
            <a:ext cx="8348420" cy="976393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Supervisor/Manager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16ED5E-EA2F-9EDC-D9ED-6544D586D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91542"/>
          </a:xfrm>
        </p:spPr>
        <p:txBody>
          <a:bodyPr/>
          <a:lstStyle/>
          <a:p>
            <a:r>
              <a:rPr lang="en-US" sz="3600">
                <a:solidFill>
                  <a:schemeClr val="bg1"/>
                </a:solidFill>
              </a:rPr>
              <a:t>SCHEDULING</a:t>
            </a:r>
          </a:p>
        </p:txBody>
      </p:sp>
    </p:spTree>
    <p:extLst>
      <p:ext uri="{BB962C8B-B14F-4D97-AF65-F5344CB8AC3E}">
        <p14:creationId xmlns:p14="http://schemas.microsoft.com/office/powerpoint/2010/main" val="218358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45C2-D5EC-509A-7A51-E0DA0862D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013" y="252502"/>
            <a:ext cx="6182953" cy="688490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Supervisor responsibilities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4223D-DCC2-57B5-3D23-129FD2242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013" y="1171096"/>
            <a:ext cx="11122822" cy="49352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/>
              <a:t>Policies, procedures and standards - maintained and accessible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/>
              <a:t>Training for schedulers is developed and delivered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/>
              <a:t>Risks are identified, communicated and mitigated SFAIRP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/>
              <a:t>Vehicles, loads and equipment are appropriate for the task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</a:rPr>
              <a:t>Timely and accurate provision of information about upcoming requirements are shared and discussed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/>
              <a:t>Impact of non- heavy vehicle responsibilities is considered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</a:rPr>
              <a:t>Sufficient time is allowed for scheduling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</a:rPr>
              <a:t>Contractors are vetted and approved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/>
              <a:t>Review and update scheduling requirements</a:t>
            </a:r>
          </a:p>
          <a:p>
            <a:pPr algn="l"/>
            <a:endParaRPr lang="en-US" sz="280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8006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FEB3E-577D-1FC8-4332-D916CB9C8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844" y="0"/>
            <a:ext cx="9144000" cy="1012090"/>
          </a:xfrm>
        </p:spPr>
        <p:txBody>
          <a:bodyPr/>
          <a:lstStyle/>
          <a:p>
            <a:pPr algn="l"/>
            <a:r>
              <a:rPr lang="en-US" sz="3600" b="1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2DC6F-2464-6D41-AFCC-0E59BE2D1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844" y="1505608"/>
            <a:ext cx="9144000" cy="3289415"/>
          </a:xfrm>
        </p:spPr>
        <p:txBody>
          <a:bodyPr/>
          <a:lstStyle/>
          <a:p>
            <a:pPr algn="l"/>
            <a:r>
              <a:rPr lang="en-US" sz="3200"/>
              <a:t>Planning and scheduling is essential to the safety and success of both transport and non- transport operations. It ensures goods are transported: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/>
              <a:t>By the right people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/>
              <a:t>Using the right vehicle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/>
              <a:t>To the right place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/>
              <a:t>At the right time in a safe and effective manner.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7625412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25aea2-ffec-466e-8318-5ef182e89a10">
      <Terms xmlns="http://schemas.microsoft.com/office/infopath/2007/PartnerControls"/>
    </lcf76f155ced4ddcb4097134ff3c332f>
    <TaxCatchAll xmlns="45ab7314-6ee2-4801-b2cf-a27306d55ce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3A1BDB9696044E816CAD87028809BF" ma:contentTypeVersion="15" ma:contentTypeDescription="Create a new document." ma:contentTypeScope="" ma:versionID="fe4f443f79fd27c0201629b165d7d10b">
  <xsd:schema xmlns:xsd="http://www.w3.org/2001/XMLSchema" xmlns:xs="http://www.w3.org/2001/XMLSchema" xmlns:p="http://schemas.microsoft.com/office/2006/metadata/properties" xmlns:ns2="e725aea2-ffec-466e-8318-5ef182e89a10" xmlns:ns3="45ab7314-6ee2-4801-b2cf-a27306d55ce5" xmlns:ns4="3a93995c-2f59-466d-9065-fa6c9c5410b5" targetNamespace="http://schemas.microsoft.com/office/2006/metadata/properties" ma:root="true" ma:fieldsID="2e69c08acae43aa825eff92740b73479" ns2:_="" ns3:_="" ns4:_="">
    <xsd:import namespace="e725aea2-ffec-466e-8318-5ef182e89a10"/>
    <xsd:import namespace="45ab7314-6ee2-4801-b2cf-a27306d55ce5"/>
    <xsd:import namespace="3a93995c-2f59-466d-9065-fa6c9c5410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25aea2-ffec-466e-8318-5ef182e89a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882f032-dad1-41cf-a60f-97869fdaaf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b7314-6ee2-4801-b2cf-a27306d55ce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0c6c18b-575a-427f-afd5-584954fc6252}" ma:internalName="TaxCatchAll" ma:showField="CatchAllData" ma:web="3a93995c-2f59-466d-9065-fa6c9c5410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93995c-2f59-466d-9065-fa6c9c5410b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5FB1EF-EF74-4686-A8B0-B5D53E11877F}">
  <ds:schemaRefs>
    <ds:schemaRef ds:uri="45ab7314-6ee2-4801-b2cf-a27306d55ce5"/>
    <ds:schemaRef ds:uri="e725aea2-ffec-466e-8318-5ef182e89a10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C14315B-A372-4DE8-BCF4-4AE0DE9FFD56}">
  <ds:schemaRefs>
    <ds:schemaRef ds:uri="3a93995c-2f59-466d-9065-fa6c9c5410b5"/>
    <ds:schemaRef ds:uri="45ab7314-6ee2-4801-b2cf-a27306d55ce5"/>
    <ds:schemaRef ds:uri="e725aea2-ffec-466e-8318-5ef182e89a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E2780FA-9BA7-4066-9D9C-C8764C0FE2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10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Chain of Responsibility - Scheduler</vt:lpstr>
      <vt:lpstr>Who is a Scheduler ?</vt:lpstr>
      <vt:lpstr>PowerPoint Presentation</vt:lpstr>
      <vt:lpstr>Section 26E – Prohibited Requests and Contracts</vt:lpstr>
      <vt:lpstr>Why is scheduling important ?</vt:lpstr>
      <vt:lpstr>Key responsibilities for schedulers under the HVNL</vt:lpstr>
      <vt:lpstr>Supervisor/Manager</vt:lpstr>
      <vt:lpstr>Supervisor responsibilities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 of Responsibility - Scheduler</dc:title>
  <dc:creator>Redwand Consulting Pty Ltd</dc:creator>
  <cp:revision>1</cp:revision>
  <dcterms:created xsi:type="dcterms:W3CDTF">2024-10-23T00:28:45Z</dcterms:created>
  <dcterms:modified xsi:type="dcterms:W3CDTF">2025-09-09T21:33:50Z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0x010100983A1BDB9696044E816CAD87028809BF</vt:lpwstr>
  </property>
  <property fmtid="{D5CDD505-2E9C-101B-9397-08002B2CF9AE}" pid="3" name="MediaServiceImageTags">
    <vt:lpwstr/>
  </property>
</Properties>
</file>