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4"/>
  </p:notesMasterIdLst>
  <p:sldIdLst>
    <p:sldId id="256" r:id="rId5"/>
    <p:sldId id="257" r:id="rId6"/>
    <p:sldId id="298" r:id="rId7"/>
    <p:sldId id="300" r:id="rId8"/>
    <p:sldId id="301" r:id="rId9"/>
    <p:sldId id="284" r:id="rId10"/>
    <p:sldId id="258" r:id="rId11"/>
    <p:sldId id="291" r:id="rId12"/>
    <p:sldId id="296" r:id="rId13"/>
    <p:sldId id="285" r:id="rId14"/>
    <p:sldId id="286" r:id="rId15"/>
    <p:sldId id="287" r:id="rId16"/>
    <p:sldId id="288" r:id="rId17"/>
    <p:sldId id="297" r:id="rId18"/>
    <p:sldId id="289" r:id="rId19"/>
    <p:sldId id="290" r:id="rId20"/>
    <p:sldId id="292" r:id="rId21"/>
    <p:sldId id="308"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4ABDA6-1A2B-7EBF-DE76-B6C0D990504E}" v="1" dt="2025-09-09T01:38:27.7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53"/>
    <p:restoredTop sz="86277"/>
  </p:normalViewPr>
  <p:slideViewPr>
    <p:cSldViewPr snapToGrid="0">
      <p:cViewPr varScale="1">
        <p:scale>
          <a:sx n="102" d="100"/>
          <a:sy n="102" d="100"/>
        </p:scale>
        <p:origin x="1336" y="144"/>
      </p:cViewPr>
      <p:guideLst/>
    </p:cSldViewPr>
  </p:slideViewPr>
  <p:outlineViewPr>
    <p:cViewPr>
      <p:scale>
        <a:sx n="33" d="100"/>
        <a:sy n="33" d="100"/>
      </p:scale>
      <p:origin x="0" y="-2904"/>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389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Bow" userId="S::karen.bow@nhvr.gov.au::98721e63-86e1-4b68-ad0f-a36a73cfa347" providerId="AD" clId="Web-{560A00C1-6761-43B3-AFD5-E52C28F3E236}"/>
    <pc:docChg chg="modSld">
      <pc:chgData name="Karen Bow" userId="S::karen.bow@nhvr.gov.au::98721e63-86e1-4b68-ad0f-a36a73cfa347" providerId="AD" clId="Web-{560A00C1-6761-43B3-AFD5-E52C28F3E236}" dt="2025-09-09T21:28:49.896" v="41"/>
      <pc:docMkLst>
        <pc:docMk/>
      </pc:docMkLst>
      <pc:sldChg chg="modNotes">
        <pc:chgData name="Karen Bow" userId="S::karen.bow@nhvr.gov.au::98721e63-86e1-4b68-ad0f-a36a73cfa347" providerId="AD" clId="Web-{560A00C1-6761-43B3-AFD5-E52C28F3E236}" dt="2025-09-09T21:28:49.896" v="41"/>
        <pc:sldMkLst>
          <pc:docMk/>
          <pc:sldMk cId="481507486" sldId="257"/>
        </pc:sldMkLst>
      </pc:sldChg>
    </pc:docChg>
  </pc:docChgLst>
  <pc:docChgLst>
    <pc:chgData name="Karen Bow" userId="S::karen.bow@nhvr.gov.au::98721e63-86e1-4b68-ad0f-a36a73cfa347" providerId="AD" clId="Web-{E94ABDA6-1A2B-7EBF-DE76-B6C0D990504E}"/>
    <pc:docChg chg="modSld">
      <pc:chgData name="Karen Bow" userId="S::karen.bow@nhvr.gov.au::98721e63-86e1-4b68-ad0f-a36a73cfa347" providerId="AD" clId="Web-{E94ABDA6-1A2B-7EBF-DE76-B6C0D990504E}" dt="2025-09-09T01:40:20.138" v="13"/>
      <pc:docMkLst>
        <pc:docMk/>
      </pc:docMkLst>
      <pc:sldChg chg="modNotes">
        <pc:chgData name="Karen Bow" userId="S::karen.bow@nhvr.gov.au::98721e63-86e1-4b68-ad0f-a36a73cfa347" providerId="AD" clId="Web-{E94ABDA6-1A2B-7EBF-DE76-B6C0D990504E}" dt="2025-09-09T01:40:20.138" v="13"/>
        <pc:sldMkLst>
          <pc:docMk/>
          <pc:sldMk cId="3267549220" sldId="292"/>
        </pc:sldMkLst>
      </pc:sldChg>
      <pc:sldChg chg="modNotes">
        <pc:chgData name="Karen Bow" userId="S::karen.bow@nhvr.gov.au::98721e63-86e1-4b68-ad0f-a36a73cfa347" providerId="AD" clId="Web-{E94ABDA6-1A2B-7EBF-DE76-B6C0D990504E}" dt="2025-09-09T01:39:32.572" v="12"/>
        <pc:sldMkLst>
          <pc:docMk/>
          <pc:sldMk cId="1561370313" sldId="296"/>
        </pc:sldMkLst>
      </pc:sldChg>
      <pc:sldChg chg="modNotes">
        <pc:chgData name="Karen Bow" userId="S::karen.bow@nhvr.gov.au::98721e63-86e1-4b68-ad0f-a36a73cfa347" providerId="AD" clId="Web-{E94ABDA6-1A2B-7EBF-DE76-B6C0D990504E}" dt="2025-09-09T01:38:27.662" v="9"/>
        <pc:sldMkLst>
          <pc:docMk/>
          <pc:sldMk cId="416101965"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36487F-E2B9-CF40-A3FA-19A73EE09A4A}" type="datetimeFigureOut">
              <a:rPr lang="en-US" smtClean="0"/>
              <a:t>9/9/2025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0D0C6-0C38-FF47-A889-D9F97CFDB223}" type="slidenum">
              <a:rPr lang="en-US" smtClean="0"/>
              <a:t>‹#›</a:t>
            </a:fld>
            <a:endParaRPr lang="en-US"/>
          </a:p>
        </p:txBody>
      </p:sp>
    </p:spTree>
    <p:extLst>
      <p:ext uri="{BB962C8B-B14F-4D97-AF65-F5344CB8AC3E}">
        <p14:creationId xmlns:p14="http://schemas.microsoft.com/office/powerpoint/2010/main" val="79782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0D0C6-0C38-FF47-A889-D9F97CFDB223}" type="slidenum">
              <a:rPr lang="en-US" smtClean="0"/>
              <a:t>1</a:t>
            </a:fld>
            <a:endParaRPr lang="en-US"/>
          </a:p>
        </p:txBody>
      </p:sp>
    </p:spTree>
    <p:extLst>
      <p:ext uri="{BB962C8B-B14F-4D97-AF65-F5344CB8AC3E}">
        <p14:creationId xmlns:p14="http://schemas.microsoft.com/office/powerpoint/2010/main" val="1351544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71925"/>
          </a:xfrm>
        </p:spPr>
        <p:txBody>
          <a:bodyPr/>
          <a:lstStyle/>
          <a:p>
            <a:r>
              <a:rPr lang="en-AU" sz="1400" dirty="0">
                <a:solidFill>
                  <a:srgbClr val="333333"/>
                </a:solidFill>
                <a:latin typeface="URWGeometric"/>
              </a:rPr>
              <a:t>May seem obvious - day to day people get caught up in the here and now or other roles and imperatives.</a:t>
            </a:r>
          </a:p>
          <a:p>
            <a:endParaRPr lang="en-AU" sz="1400" dirty="0">
              <a:solidFill>
                <a:srgbClr val="333333"/>
              </a:solidFill>
              <a:effectLst/>
              <a:latin typeface="URWGeometric"/>
            </a:endParaRPr>
          </a:p>
          <a:p>
            <a:r>
              <a:rPr lang="en-AU" sz="1400" dirty="0">
                <a:solidFill>
                  <a:srgbClr val="333333"/>
                </a:solidFill>
                <a:effectLst/>
                <a:latin typeface="URWGeometric"/>
              </a:rPr>
              <a:t>Hazards associated with poorly loaded or improperly restrained loads may include: </a:t>
            </a:r>
            <a:endParaRPr lang="en-AU" sz="1400" dirty="0">
              <a:effectLst/>
            </a:endParaRPr>
          </a:p>
          <a:p>
            <a:pPr marL="285750" indent="-285750">
              <a:buFont typeface="Arial" panose="020B0604020202020204" pitchFamily="34" charset="0"/>
              <a:buChar char="•"/>
            </a:pPr>
            <a:r>
              <a:rPr lang="en-AU" sz="1400" dirty="0">
                <a:solidFill>
                  <a:srgbClr val="333333"/>
                </a:solidFill>
                <a:effectLst/>
                <a:latin typeface="URWGeometric"/>
              </a:rPr>
              <a:t>objects becoming dislodged and falling from vehicles</a:t>
            </a:r>
            <a:br>
              <a:rPr lang="en-AU" sz="1400" dirty="0">
                <a:solidFill>
                  <a:srgbClr val="333333"/>
                </a:solidFill>
                <a:effectLst/>
                <a:latin typeface="URWGeometric"/>
              </a:rPr>
            </a:br>
            <a:r>
              <a:rPr lang="en-AU" sz="1400" dirty="0">
                <a:solidFill>
                  <a:srgbClr val="333333"/>
                </a:solidFill>
                <a:effectLst/>
                <a:latin typeface="URWGeometric"/>
              </a:rPr>
              <a:t>causing drivers of other vehicles swerving to avoid fallen objects or being struck</a:t>
            </a:r>
          </a:p>
          <a:p>
            <a:pPr marL="285750" indent="-285750">
              <a:buFont typeface="Arial" panose="020B0604020202020204" pitchFamily="34" charset="0"/>
              <a:buChar char="•"/>
            </a:pPr>
            <a:r>
              <a:rPr lang="en-AU" sz="1400" dirty="0">
                <a:solidFill>
                  <a:srgbClr val="333333"/>
                </a:solidFill>
                <a:effectLst/>
                <a:latin typeface="URWGeometric"/>
              </a:rPr>
              <a:t>load shifting or shifting within packaging or container - causing the vehicle to become unstable or to roll over – particularly in terrain</a:t>
            </a:r>
          </a:p>
          <a:p>
            <a:pPr marL="285750" indent="-285750">
              <a:buFont typeface="Arial" panose="020B0604020202020204" pitchFamily="34" charset="0"/>
              <a:buChar char="•"/>
            </a:pPr>
            <a:r>
              <a:rPr lang="en-AU" sz="1400" dirty="0">
                <a:solidFill>
                  <a:srgbClr val="333333"/>
                </a:solidFill>
                <a:effectLst/>
                <a:latin typeface="URWGeometric"/>
              </a:rPr>
              <a:t>load spillage – bulk commodities, liquids, DG</a:t>
            </a:r>
            <a:endParaRPr lang="en-AU" sz="1400" dirty="0">
              <a:solidFill>
                <a:srgbClr val="333333"/>
              </a:solidFill>
              <a:latin typeface="URWGeometric"/>
            </a:endParaRPr>
          </a:p>
          <a:p>
            <a:pPr marL="285750" indent="-285750">
              <a:buFont typeface="Arial" panose="020B0604020202020204" pitchFamily="34" charset="0"/>
              <a:buChar char="•"/>
            </a:pPr>
            <a:r>
              <a:rPr lang="en-AU" sz="1400" dirty="0">
                <a:solidFill>
                  <a:srgbClr val="333333"/>
                </a:solidFill>
                <a:effectLst/>
                <a:latin typeface="URWGeometric"/>
              </a:rPr>
              <a:t>load impacting the cabin when braking -</a:t>
            </a:r>
          </a:p>
          <a:p>
            <a:pPr marL="285750" indent="-285750">
              <a:buFont typeface="Arial" panose="020B0604020202020204" pitchFamily="34" charset="0"/>
              <a:buChar char="•"/>
            </a:pPr>
            <a:r>
              <a:rPr lang="en-AU" sz="1400" dirty="0">
                <a:solidFill>
                  <a:srgbClr val="333333"/>
                </a:solidFill>
                <a:effectLst/>
                <a:latin typeface="URWGeometric"/>
              </a:rPr>
              <a:t>packaging or restraint failures making loading or unloading hazardous.</a:t>
            </a:r>
          </a:p>
          <a:p>
            <a:pPr marL="285750" indent="-285750">
              <a:buFont typeface="Arial" panose="020B0604020202020204" pitchFamily="34" charset="0"/>
              <a:buChar char="•"/>
            </a:pPr>
            <a:r>
              <a:rPr lang="en-AU" sz="1400" dirty="0">
                <a:solidFill>
                  <a:srgbClr val="333333"/>
                </a:solidFill>
                <a:effectLst/>
                <a:latin typeface="URWGeometric"/>
              </a:rPr>
              <a:t>load placement configuration for multiple drop offs impacting on continued load restraint effectiveness, vehicle stability and load distribution throughout the journey. </a:t>
            </a:r>
            <a:endParaRPr lang="en-AU" sz="1400" dirty="0">
              <a:effectLst/>
            </a:endParaRPr>
          </a:p>
          <a:p>
            <a:endParaRPr lang="en-US" sz="1400" dirty="0"/>
          </a:p>
        </p:txBody>
      </p:sp>
      <p:sp>
        <p:nvSpPr>
          <p:cNvPr id="4" name="Slide Number Placeholder 3"/>
          <p:cNvSpPr>
            <a:spLocks noGrp="1"/>
          </p:cNvSpPr>
          <p:nvPr>
            <p:ph type="sldNum" sz="quarter" idx="5"/>
          </p:nvPr>
        </p:nvSpPr>
        <p:spPr/>
        <p:txBody>
          <a:bodyPr/>
          <a:lstStyle/>
          <a:p>
            <a:fld id="{8120D0C6-0C38-FF47-A889-D9F97CFDB223}" type="slidenum">
              <a:rPr lang="en-US" smtClean="0"/>
              <a:t>10</a:t>
            </a:fld>
            <a:endParaRPr lang="en-US" dirty="0"/>
          </a:p>
        </p:txBody>
      </p:sp>
    </p:spTree>
    <p:extLst>
      <p:ext uri="{BB962C8B-B14F-4D97-AF65-F5344CB8AC3E}">
        <p14:creationId xmlns:p14="http://schemas.microsoft.com/office/powerpoint/2010/main" val="2540761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120D0C6-0C38-FF47-A889-D9F97CFDB223}" type="slidenum">
              <a:rPr lang="en-US" smtClean="0"/>
              <a:t>11</a:t>
            </a:fld>
            <a:endParaRPr lang="en-US"/>
          </a:p>
        </p:txBody>
      </p:sp>
      <p:sp>
        <p:nvSpPr>
          <p:cNvPr id="6" name="Notes Placeholder 5">
            <a:extLst>
              <a:ext uri="{FF2B5EF4-FFF2-40B4-BE49-F238E27FC236}">
                <a16:creationId xmlns:a16="http://schemas.microsoft.com/office/drawing/2014/main" id="{9441E69E-6A01-AF41-503D-E2DB20A1780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03354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8"/>
            <a:ext cx="5486400" cy="5600701"/>
          </a:xfrm>
        </p:spPr>
        <p:txBody>
          <a:bodyPr/>
          <a:lstStyle/>
          <a:p>
            <a:r>
              <a:rPr lang="en-US" sz="1400" dirty="0"/>
              <a:t>As many staff have other jobs and commitments and driving, packing, loading and unloading may be something they do irregularly it is essential that those that supervise and manage them ensure that they have the everything they need to carry out their job effectively and safely.</a:t>
            </a:r>
          </a:p>
          <a:p>
            <a:endParaRPr lang="en-US" sz="1400" dirty="0"/>
          </a:p>
          <a:p>
            <a:r>
              <a:rPr lang="en-US" sz="1400" dirty="0"/>
              <a:t>From that perspective supervisors must ensure:</a:t>
            </a:r>
          </a:p>
          <a:p>
            <a:pPr marL="171450" indent="-171450">
              <a:buFont typeface="Arial" panose="020B0604020202020204" pitchFamily="34" charset="0"/>
              <a:buChar char="•"/>
            </a:pPr>
            <a:r>
              <a:rPr lang="en-US" sz="1400" dirty="0"/>
              <a:t>Staff are knowledgeable of, and have access to, accurate up to date procedures and guidance</a:t>
            </a:r>
          </a:p>
          <a:p>
            <a:pPr marL="171450" indent="-171450">
              <a:buFont typeface="Arial" panose="020B0604020202020204" pitchFamily="34" charset="0"/>
              <a:buChar char="•"/>
            </a:pPr>
            <a:r>
              <a:rPr lang="en-US" sz="1400" dirty="0"/>
              <a:t>Induction and recurrent training is developed, delivered and tracked to ensure competency and currency for safety critical staff </a:t>
            </a:r>
          </a:p>
          <a:p>
            <a:pPr marL="628650" lvl="1" indent="-171450">
              <a:buFont typeface="Arial" panose="020B0604020202020204" pitchFamily="34" charset="0"/>
              <a:buChar char="•"/>
            </a:pPr>
            <a:r>
              <a:rPr lang="en-US" sz="1400" dirty="0"/>
              <a:t>fit for duty – SFAIRP it requires a level of assurance and assessment</a:t>
            </a:r>
          </a:p>
          <a:p>
            <a:pPr marL="171450" indent="-171450">
              <a:buFont typeface="Arial" panose="020B0604020202020204" pitchFamily="34" charset="0"/>
              <a:buChar char="•"/>
            </a:pPr>
            <a:r>
              <a:rPr lang="en-US" sz="1400" dirty="0"/>
              <a:t>Staff  know what the risks are and how to mitigate them – register and communicate</a:t>
            </a:r>
          </a:p>
          <a:p>
            <a:pPr marL="171450" indent="-171450">
              <a:buFont typeface="Arial" panose="020B0604020202020204" pitchFamily="34" charset="0"/>
              <a:buChar char="•"/>
            </a:pPr>
            <a:r>
              <a:rPr lang="en-US" sz="1400" dirty="0"/>
              <a:t>Vehicles, trailers and equipment are appropriate for the task and the load </a:t>
            </a:r>
          </a:p>
          <a:p>
            <a:pPr marL="628650" lvl="1" indent="-171450">
              <a:buFont typeface="Arial" panose="020B0604020202020204" pitchFamily="34" charset="0"/>
              <a:buChar char="•"/>
            </a:pPr>
            <a:r>
              <a:rPr lang="en-US" sz="1400" dirty="0"/>
              <a:t>loads are known and communicated – DG, containers </a:t>
            </a:r>
            <a:r>
              <a:rPr lang="en-US" sz="1400" dirty="0" err="1"/>
              <a:t>etc</a:t>
            </a:r>
            <a:endParaRPr lang="en-US" sz="1400" dirty="0"/>
          </a:p>
          <a:p>
            <a:pPr marL="171450" indent="-171450">
              <a:buFont typeface="Arial" panose="020B0604020202020204" pitchFamily="34" charset="0"/>
              <a:buChar char="•"/>
            </a:pPr>
            <a:r>
              <a:rPr lang="en-US" sz="1400" dirty="0"/>
              <a:t>Accurate and timely information on weights, limits, distribution, restraints and loading systems </a:t>
            </a:r>
          </a:p>
          <a:p>
            <a:pPr marL="628650" lvl="1" indent="-171450">
              <a:buFont typeface="Arial" panose="020B0604020202020204" pitchFamily="34" charset="0"/>
              <a:buChar char="•"/>
            </a:pPr>
            <a:r>
              <a:rPr lang="en-US" sz="1400" dirty="0"/>
              <a:t>equipment and methods for weighing and measuring</a:t>
            </a:r>
          </a:p>
          <a:p>
            <a:pPr marL="171450" indent="-171450">
              <a:buFont typeface="Arial" panose="020B0604020202020204" pitchFamily="34" charset="0"/>
              <a:buChar char="•"/>
            </a:pPr>
            <a:r>
              <a:rPr lang="en-US" sz="1400" dirty="0"/>
              <a:t>Areas for loading are safe</a:t>
            </a:r>
          </a:p>
          <a:p>
            <a:pPr marL="171450" indent="-171450">
              <a:buFont typeface="Arial" panose="020B0604020202020204" pitchFamily="34" charset="0"/>
              <a:buChar char="•"/>
            </a:pPr>
            <a:r>
              <a:rPr lang="en-US" sz="1400" dirty="0"/>
              <a:t>Time allocated to pack, load or unload does not encourage shortcuts–</a:t>
            </a:r>
          </a:p>
          <a:p>
            <a:pPr marL="628650" lvl="1" indent="-171450">
              <a:buFont typeface="Arial" panose="020B0604020202020204" pitchFamily="34" charset="0"/>
              <a:buChar char="•"/>
            </a:pPr>
            <a:r>
              <a:rPr lang="en-US" sz="1400" dirty="0"/>
              <a:t>those having multiple and substantive roles require consideration</a:t>
            </a:r>
          </a:p>
          <a:p>
            <a:pPr marL="171450" indent="-171450">
              <a:buFont typeface="Arial" panose="020B0604020202020204" pitchFamily="34" charset="0"/>
              <a:buChar char="•"/>
            </a:pPr>
            <a:r>
              <a:rPr lang="en-US" sz="1400" dirty="0"/>
              <a:t>Equipment – is appropriate in working order and available</a:t>
            </a:r>
          </a:p>
        </p:txBody>
      </p:sp>
      <p:sp>
        <p:nvSpPr>
          <p:cNvPr id="4" name="Slide Number Placeholder 3"/>
          <p:cNvSpPr>
            <a:spLocks noGrp="1"/>
          </p:cNvSpPr>
          <p:nvPr>
            <p:ph type="sldNum" sz="quarter" idx="5"/>
          </p:nvPr>
        </p:nvSpPr>
        <p:spPr/>
        <p:txBody>
          <a:bodyPr/>
          <a:lstStyle/>
          <a:p>
            <a:fld id="{8120D0C6-0C38-FF47-A889-D9F97CFDB223}" type="slidenum">
              <a:rPr lang="en-US" smtClean="0"/>
              <a:t>12</a:t>
            </a:fld>
            <a:endParaRPr lang="en-US"/>
          </a:p>
        </p:txBody>
      </p:sp>
    </p:spTree>
    <p:extLst>
      <p:ext uri="{BB962C8B-B14F-4D97-AF65-F5344CB8AC3E}">
        <p14:creationId xmlns:p14="http://schemas.microsoft.com/office/powerpoint/2010/main" val="545073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a:t> Loading and packing plans are developed and available for more complex of irregular tasks</a:t>
            </a:r>
          </a:p>
          <a:p>
            <a:endParaRPr lang="en-US" sz="1400" dirty="0"/>
          </a:p>
          <a:p>
            <a:pPr marL="171450" indent="-171450">
              <a:buFont typeface="Arial" panose="020B0604020202020204" pitchFamily="34" charset="0"/>
              <a:buChar char="•"/>
            </a:pPr>
            <a:r>
              <a:rPr lang="en-US" sz="1400" dirty="0"/>
              <a:t>Just Culture is practiced</a:t>
            </a:r>
          </a:p>
          <a:p>
            <a:pPr marL="628650" lvl="1" indent="-171450">
              <a:buFont typeface="Arial" panose="020B0604020202020204" pitchFamily="34" charset="0"/>
              <a:buChar char="•"/>
            </a:pPr>
            <a:r>
              <a:rPr lang="en-US" sz="1400" dirty="0"/>
              <a:t>reporting mechanism is user friendly and accessible to encourage reporting</a:t>
            </a:r>
          </a:p>
          <a:p>
            <a:pPr lvl="1"/>
            <a:endParaRPr lang="en-US" sz="1400" dirty="0"/>
          </a:p>
          <a:p>
            <a:pPr marL="171450" indent="-171450">
              <a:buFont typeface="Arial" panose="020B0604020202020204" pitchFamily="34" charset="0"/>
              <a:buChar char="•"/>
            </a:pPr>
            <a:r>
              <a:rPr lang="en-US" sz="1400" dirty="0"/>
              <a:t>Regularly monitor, intervene and ensure corrective actions occur</a:t>
            </a:r>
          </a:p>
          <a:p>
            <a:pPr marL="628650" lvl="1" indent="-171450">
              <a:buFont typeface="Arial" panose="020B0604020202020204" pitchFamily="34" charset="0"/>
              <a:buChar char="•"/>
            </a:pPr>
            <a:r>
              <a:rPr lang="en-US" sz="1400" dirty="0"/>
              <a:t>Incidents are investigated</a:t>
            </a:r>
          </a:p>
          <a:p>
            <a:pPr lvl="1"/>
            <a:endParaRPr lang="en-US" sz="1400" dirty="0"/>
          </a:p>
          <a:p>
            <a:pPr marL="171450" indent="-171450">
              <a:buFont typeface="Arial" panose="020B0604020202020204" pitchFamily="34" charset="0"/>
              <a:buChar char="•"/>
            </a:pPr>
            <a:r>
              <a:rPr lang="en-US" sz="1400" dirty="0"/>
              <a:t>All parties have all the information</a:t>
            </a:r>
          </a:p>
          <a:p>
            <a:endParaRPr lang="en-US" sz="1400" dirty="0"/>
          </a:p>
          <a:p>
            <a:pPr marL="171450" indent="-171450">
              <a:buFont typeface="Arial" panose="020B0604020202020204" pitchFamily="34" charset="0"/>
              <a:buChar char="•"/>
            </a:pPr>
            <a:r>
              <a:rPr lang="en-US" sz="1400" dirty="0"/>
              <a:t>Load restraint guide and/or access to specific guidance</a:t>
            </a:r>
          </a:p>
          <a:p>
            <a:endParaRPr lang="en-US" sz="1400" dirty="0"/>
          </a:p>
          <a:p>
            <a:pPr marL="171450" indent="-171450">
              <a:buFont typeface="Arial" panose="020B0604020202020204" pitchFamily="34" charset="0"/>
              <a:buChar char="•"/>
            </a:pPr>
            <a:r>
              <a:rPr lang="en-US" sz="1400" dirty="0"/>
              <a:t>Assurance system in place (audit, review, metrics) to monitor to monitor and report effectiveness to support continuous improvement</a:t>
            </a:r>
          </a:p>
          <a:p>
            <a:pPr marL="171450" indent="-171450">
              <a:buFont typeface="Arial" panose="020B0604020202020204" pitchFamily="34" charset="0"/>
              <a:buChar char="•"/>
            </a:pPr>
            <a:endParaRPr lang="en-US" sz="1400" dirty="0"/>
          </a:p>
          <a:p>
            <a:endParaRPr lang="en-US" sz="1400" dirty="0"/>
          </a:p>
        </p:txBody>
      </p:sp>
      <p:sp>
        <p:nvSpPr>
          <p:cNvPr id="4" name="Slide Number Placeholder 3"/>
          <p:cNvSpPr>
            <a:spLocks noGrp="1"/>
          </p:cNvSpPr>
          <p:nvPr>
            <p:ph type="sldNum" sz="quarter" idx="5"/>
          </p:nvPr>
        </p:nvSpPr>
        <p:spPr/>
        <p:txBody>
          <a:bodyPr/>
          <a:lstStyle/>
          <a:p>
            <a:fld id="{8120D0C6-0C38-FF47-A889-D9F97CFDB223}" type="slidenum">
              <a:rPr lang="en-US" smtClean="0"/>
              <a:t>13</a:t>
            </a:fld>
            <a:endParaRPr lang="en-US"/>
          </a:p>
        </p:txBody>
      </p:sp>
    </p:spTree>
    <p:extLst>
      <p:ext uri="{BB962C8B-B14F-4D97-AF65-F5344CB8AC3E}">
        <p14:creationId xmlns:p14="http://schemas.microsoft.com/office/powerpoint/2010/main" val="794921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CONTRACTORS</a:t>
            </a:r>
          </a:p>
          <a:p>
            <a:pPr marL="171450" indent="-171450">
              <a:buFont typeface="Arial" panose="020B0604020202020204" pitchFamily="34" charset="0"/>
              <a:buChar char="•"/>
            </a:pPr>
            <a:r>
              <a:rPr lang="en-US" sz="1400" dirty="0"/>
              <a:t>When engaging contractors ensure, SFAIRP, they have systems in place to manage transport risks and are safe and compliant with the HVNL</a:t>
            </a:r>
          </a:p>
          <a:p>
            <a:endParaRPr lang="en-US" sz="1400" dirty="0"/>
          </a:p>
          <a:p>
            <a:pPr marL="171450" indent="-171450">
              <a:buFont typeface="Arial" panose="020B0604020202020204" pitchFamily="34" charset="0"/>
              <a:buChar char="•"/>
            </a:pPr>
            <a:r>
              <a:rPr lang="en-US" sz="1400" dirty="0"/>
              <a:t>Ensure complete and accurate information is provided to contractor/driver regarding – type (including DG), weight, distribution and accessibility for loading and unloading</a:t>
            </a:r>
          </a:p>
          <a:p>
            <a:endParaRPr lang="en-US" sz="1400" dirty="0"/>
          </a:p>
          <a:p>
            <a:pPr marL="171450" indent="-171450">
              <a:buFont typeface="Arial" panose="020B0604020202020204" pitchFamily="34" charset="0"/>
              <a:buChar char="•"/>
            </a:pPr>
            <a:r>
              <a:rPr lang="en-US" sz="1400" dirty="0"/>
              <a:t>Monitor and intervene if safety issues are observed through a prearranged process or, worst case, preventing departure.</a:t>
            </a:r>
          </a:p>
          <a:p>
            <a:endParaRPr lang="en-US" sz="1400" dirty="0"/>
          </a:p>
          <a:p>
            <a:pPr marL="171450" indent="-171450">
              <a:buFont typeface="Arial" panose="020B0604020202020204" pitchFamily="34" charset="0"/>
              <a:buChar char="•"/>
            </a:pPr>
            <a:r>
              <a:rPr lang="en-US" sz="1400" dirty="0"/>
              <a:t>Communicate any issues, expectations or requirements relating to load as well as delays, location, access and facilities including loading equipment and rest areas</a:t>
            </a:r>
          </a:p>
          <a:p>
            <a:endParaRPr lang="en-US" sz="1400" dirty="0"/>
          </a:p>
        </p:txBody>
      </p:sp>
      <p:sp>
        <p:nvSpPr>
          <p:cNvPr id="4" name="Slide Number Placeholder 3"/>
          <p:cNvSpPr>
            <a:spLocks noGrp="1"/>
          </p:cNvSpPr>
          <p:nvPr>
            <p:ph type="sldNum" sz="quarter" idx="5"/>
          </p:nvPr>
        </p:nvSpPr>
        <p:spPr/>
        <p:txBody>
          <a:bodyPr/>
          <a:lstStyle/>
          <a:p>
            <a:fld id="{8120D0C6-0C38-FF47-A889-D9F97CFDB223}" type="slidenum">
              <a:rPr lang="en-US" smtClean="0"/>
              <a:t>14</a:t>
            </a:fld>
            <a:endParaRPr lang="en-US"/>
          </a:p>
        </p:txBody>
      </p:sp>
    </p:spTree>
    <p:extLst>
      <p:ext uri="{BB962C8B-B14F-4D97-AF65-F5344CB8AC3E}">
        <p14:creationId xmlns:p14="http://schemas.microsoft.com/office/powerpoint/2010/main" val="4204454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120D0C6-0C38-FF47-A889-D9F97CFDB223}" type="slidenum">
              <a:rPr lang="en-US" smtClean="0"/>
              <a:t>15</a:t>
            </a:fld>
            <a:endParaRPr lang="en-US"/>
          </a:p>
        </p:txBody>
      </p:sp>
      <p:sp>
        <p:nvSpPr>
          <p:cNvPr id="5" name="Notes Placeholder 2">
            <a:extLst>
              <a:ext uri="{FF2B5EF4-FFF2-40B4-BE49-F238E27FC236}">
                <a16:creationId xmlns:a16="http://schemas.microsoft.com/office/drawing/2014/main" id="{A9B1A72A-BD4C-7B2F-56C8-E678A6088A2D}"/>
              </a:ext>
            </a:extLst>
          </p:cNvPr>
          <p:cNvSpPr>
            <a:spLocks noGrp="1"/>
          </p:cNvSpPr>
          <p:nvPr>
            <p:ph type="body" idx="1"/>
          </p:nvPr>
        </p:nvSpPr>
        <p:spPr>
          <a:xfrm>
            <a:off x="685800" y="4400549"/>
            <a:ext cx="5486400" cy="4029075"/>
          </a:xfrm>
        </p:spPr>
        <p:txBody>
          <a:bodyPr/>
          <a:lstStyle/>
          <a:p>
            <a:r>
              <a:rPr lang="en-US" sz="1400" dirty="0"/>
              <a:t>Staff have other jobs and commitments and loading or unloading</a:t>
            </a:r>
          </a:p>
          <a:p>
            <a:pPr marL="742950" lvl="1" indent="-285750">
              <a:buFont typeface="Arial" panose="020B0604020202020204" pitchFamily="34" charset="0"/>
              <a:buChar char="•"/>
            </a:pPr>
            <a:r>
              <a:rPr lang="en-US" sz="1400" dirty="0"/>
              <a:t>something done irregularly it is essential that you understand your responsibilities, feel confident that you have the knowledge and skills to undertake the task.</a:t>
            </a:r>
          </a:p>
          <a:p>
            <a:endParaRPr lang="en-US" sz="1400" dirty="0"/>
          </a:p>
          <a:p>
            <a:pPr marL="171450" indent="-171450">
              <a:buFont typeface="Arial" panose="020B0604020202020204" pitchFamily="34" charset="0"/>
              <a:buChar char="•"/>
            </a:pPr>
            <a:r>
              <a:rPr lang="en-US" sz="1400" dirty="0"/>
              <a:t>Understand the risks and the methodologies to eliminate or mitigate them SFAIRP</a:t>
            </a:r>
          </a:p>
          <a:p>
            <a:pPr marL="171450" indent="-171450">
              <a:buFont typeface="Arial" panose="020B0604020202020204" pitchFamily="34" charset="0"/>
              <a:buChar char="•"/>
            </a:pPr>
            <a:r>
              <a:rPr lang="en-US" sz="1400" dirty="0"/>
              <a:t>Understand apply accurate respective procedures and guidance</a:t>
            </a:r>
          </a:p>
          <a:p>
            <a:pPr marL="171450" indent="-171450">
              <a:buFont typeface="Arial" panose="020B0604020202020204" pitchFamily="34" charset="0"/>
              <a:buChar char="•"/>
            </a:pPr>
            <a:r>
              <a:rPr lang="en-US" sz="1400" dirty="0"/>
              <a:t>Undertaken induction and recurrent training – confident and competent</a:t>
            </a:r>
          </a:p>
          <a:p>
            <a:pPr marL="171450" indent="-171450">
              <a:buFont typeface="Arial" panose="020B0604020202020204" pitchFamily="34" charset="0"/>
              <a:buChar char="•"/>
            </a:pPr>
            <a:r>
              <a:rPr lang="en-US" sz="1400" dirty="0"/>
              <a:t>Refuse if you believe it is unsafe or you are not confident</a:t>
            </a:r>
          </a:p>
          <a:p>
            <a:pPr marL="171450" indent="-171450">
              <a:buFont typeface="Arial" panose="020B0604020202020204" pitchFamily="34" charset="0"/>
              <a:buChar char="•"/>
            </a:pPr>
            <a:r>
              <a:rPr lang="en-US" sz="1400" dirty="0"/>
              <a:t>Accurate and timely information on weights, limits, distribution, restraints and loading systems is available to you</a:t>
            </a:r>
          </a:p>
          <a:p>
            <a:pPr marL="171450" indent="-171450">
              <a:buFont typeface="Arial" panose="020B0604020202020204" pitchFamily="34" charset="0"/>
              <a:buChar char="•"/>
            </a:pPr>
            <a:r>
              <a:rPr lang="en-US" sz="1400" dirty="0"/>
              <a:t>SFAIRP ensure the area is safe - level, accessible, no impediments</a:t>
            </a:r>
          </a:p>
          <a:p>
            <a:pPr marL="171450" indent="-171450">
              <a:buFont typeface="Arial" panose="020B0604020202020204" pitchFamily="34" charset="0"/>
              <a:buChar char="•"/>
            </a:pPr>
            <a:r>
              <a:rPr lang="en-US" sz="1400" dirty="0"/>
              <a:t>Ensure you have sufficient time to load or unload </a:t>
            </a:r>
          </a:p>
          <a:p>
            <a:pPr marL="171450" indent="-171450">
              <a:buFont typeface="Arial" panose="020B0604020202020204" pitchFamily="34" charset="0"/>
              <a:buChar char="•"/>
            </a:pPr>
            <a:r>
              <a:rPr lang="en-US" sz="1400" dirty="0"/>
              <a:t>Have and utilize correct equipment and restraints – serviceable and appropriate</a:t>
            </a:r>
          </a:p>
        </p:txBody>
      </p:sp>
    </p:spTree>
    <p:extLst>
      <p:ext uri="{BB962C8B-B14F-4D97-AF65-F5344CB8AC3E}">
        <p14:creationId xmlns:p14="http://schemas.microsoft.com/office/powerpoint/2010/main" val="556276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120D0C6-0C38-FF47-A889-D9F97CFDB223}" type="slidenum">
              <a:rPr lang="en-US" smtClean="0"/>
              <a:t>16</a:t>
            </a:fld>
            <a:endParaRPr lang="en-US"/>
          </a:p>
        </p:txBody>
      </p:sp>
      <p:sp>
        <p:nvSpPr>
          <p:cNvPr id="5" name="Notes Placeholder 2">
            <a:extLst>
              <a:ext uri="{FF2B5EF4-FFF2-40B4-BE49-F238E27FC236}">
                <a16:creationId xmlns:a16="http://schemas.microsoft.com/office/drawing/2014/main" id="{860141BB-698B-C503-4EBB-0B704BE7AD6E}"/>
              </a:ext>
            </a:extLst>
          </p:cNvPr>
          <p:cNvSpPr>
            <a:spLocks noGrp="1"/>
          </p:cNvSpPr>
          <p:nvPr>
            <p:ph type="body" idx="1"/>
          </p:nvPr>
        </p:nvSpPr>
        <p:spPr/>
        <p:txBody>
          <a:bodyPr/>
          <a:lstStyle/>
          <a:p>
            <a:pPr marL="171450" indent="-171450">
              <a:buFont typeface="Arial" panose="020B0604020202020204" pitchFamily="34" charset="0"/>
              <a:buChar char="•"/>
            </a:pPr>
            <a:r>
              <a:rPr lang="en-US" dirty="0"/>
              <a:t>Loading plans– complex or unsure</a:t>
            </a:r>
          </a:p>
          <a:p>
            <a:pPr marL="171450" indent="-171450">
              <a:buFont typeface="Arial" panose="020B0604020202020204" pitchFamily="34" charset="0"/>
              <a:buChar char="•"/>
            </a:pPr>
            <a:r>
              <a:rPr lang="en-US" dirty="0" err="1"/>
              <a:t>Utilise</a:t>
            </a:r>
            <a:r>
              <a:rPr lang="en-US" dirty="0"/>
              <a:t> the LRG or request independent technical advice – certified engineer/supervisor – within mass and dimension limits</a:t>
            </a:r>
          </a:p>
          <a:p>
            <a:pPr marL="171450" indent="-171450">
              <a:buFont typeface="Arial" panose="020B0604020202020204" pitchFamily="34" charset="0"/>
              <a:buChar char="•"/>
            </a:pPr>
            <a:r>
              <a:rPr lang="en-US" dirty="0"/>
              <a:t>Report all hazards, concerns to supervisor and driver</a:t>
            </a:r>
          </a:p>
          <a:p>
            <a:pPr marL="171450" indent="-171450">
              <a:buFont typeface="Arial" panose="020B0604020202020204" pitchFamily="34" charset="0"/>
              <a:buChar char="•"/>
            </a:pPr>
            <a:r>
              <a:rPr lang="en-US" dirty="0"/>
              <a:t>Ensure the driver and all parties </a:t>
            </a:r>
            <a:r>
              <a:rPr lang="en-US" dirty="0" err="1"/>
              <a:t>CoR</a:t>
            </a:r>
            <a:r>
              <a:rPr lang="en-US" dirty="0"/>
              <a:t>  have information – CWD, mass, DG </a:t>
            </a:r>
          </a:p>
          <a:p>
            <a:pPr marL="171450" indent="-171450">
              <a:buFont typeface="Arial" panose="020B0604020202020204" pitchFamily="34" charset="0"/>
              <a:buChar char="•"/>
            </a:pPr>
            <a:endParaRPr lang="en-US" dirty="0"/>
          </a:p>
          <a:p>
            <a:r>
              <a:rPr lang="en-US" b="1" dirty="0"/>
              <a:t>CONTRACTORS</a:t>
            </a:r>
          </a:p>
          <a:p>
            <a:pPr marL="171450" indent="-171450">
              <a:buFont typeface="Arial" panose="020B0604020202020204" pitchFamily="34" charset="0"/>
              <a:buChar char="•"/>
            </a:pPr>
            <a:r>
              <a:rPr lang="en-US" dirty="0"/>
              <a:t>Communicate issues relating to loading and unloading – area, delays </a:t>
            </a:r>
            <a:r>
              <a:rPr lang="en-US" dirty="0" err="1"/>
              <a:t>etc</a:t>
            </a:r>
            <a:endParaRPr lang="en-US" dirty="0"/>
          </a:p>
          <a:p>
            <a:pPr marL="171450" indent="-171450">
              <a:buFont typeface="Arial" panose="020B0604020202020204" pitchFamily="34" charset="0"/>
              <a:buChar char="•"/>
            </a:pPr>
            <a:r>
              <a:rPr lang="en-US" dirty="0"/>
              <a:t>Ensure driver has all relevant information – type, weight, distribution </a:t>
            </a:r>
            <a:r>
              <a:rPr lang="en-US" dirty="0" err="1"/>
              <a:t>etc</a:t>
            </a:r>
            <a:endParaRPr lang="en-US" dirty="0"/>
          </a:p>
          <a:p>
            <a:pPr marL="171450" indent="-171450">
              <a:buFont typeface="Arial" panose="020B0604020202020204" pitchFamily="34" charset="0"/>
              <a:buChar char="•"/>
            </a:pPr>
            <a:r>
              <a:rPr lang="en-US" dirty="0"/>
              <a:t>Report issues – roadworthiness, fatigue, drug/alcohol, load restraint</a:t>
            </a:r>
          </a:p>
          <a:p>
            <a:endParaRPr lang="en-US" dirty="0"/>
          </a:p>
        </p:txBody>
      </p:sp>
    </p:spTree>
    <p:extLst>
      <p:ext uri="{BB962C8B-B14F-4D97-AF65-F5344CB8AC3E}">
        <p14:creationId xmlns:p14="http://schemas.microsoft.com/office/powerpoint/2010/main" val="292027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943600" cy="4486275"/>
          </a:xfrm>
        </p:spPr>
        <p:txBody>
          <a:bodyPr/>
          <a:lstStyle/>
          <a:p>
            <a:pPr marL="171450" indent="-171450">
              <a:buFont typeface="Arial" panose="020B0604020202020204" pitchFamily="34" charset="0"/>
              <a:buChar char="•"/>
            </a:pPr>
            <a:r>
              <a:rPr lang="en-AU" sz="1400" dirty="0">
                <a:solidFill>
                  <a:srgbClr val="000000"/>
                </a:solidFill>
                <a:effectLst/>
              </a:rPr>
              <a:t>Understand the risks associated with the load – DG/liquids/accessibility</a:t>
            </a:r>
          </a:p>
          <a:p>
            <a:pPr marL="171450" indent="-171450">
              <a:buFont typeface="Arial" panose="020B0604020202020204" pitchFamily="34" charset="0"/>
              <a:buChar char="•"/>
            </a:pPr>
            <a:endParaRPr lang="en-AU" sz="1400" dirty="0">
              <a:solidFill>
                <a:srgbClr val="000000"/>
              </a:solidFill>
            </a:endParaRPr>
          </a:p>
          <a:p>
            <a:pPr marL="171450" indent="-171450">
              <a:buFont typeface="Arial" panose="020B0604020202020204" pitchFamily="34" charset="0"/>
              <a:buChar char="•"/>
            </a:pPr>
            <a:r>
              <a:rPr lang="en-AU" sz="1400" dirty="0">
                <a:solidFill>
                  <a:srgbClr val="000000"/>
                </a:solidFill>
              </a:rPr>
              <a:t>Confirm packaged goods, combinations and containment systems can support the weight of the load, meet the loading performance standards and are robust enough to withstand handling, for example, by forklifts, hoists, cranes etc</a:t>
            </a:r>
          </a:p>
          <a:p>
            <a:pPr marL="171450" indent="-171450">
              <a:buFont typeface="Arial" panose="020B0604020202020204" pitchFamily="34" charset="0"/>
              <a:buChar char="•"/>
            </a:pPr>
            <a:endParaRPr lang="en-AU" sz="1400" dirty="0">
              <a:solidFill>
                <a:srgbClr val="000000"/>
              </a:solidFill>
            </a:endParaRPr>
          </a:p>
          <a:p>
            <a:pPr marL="628650" lvl="1" indent="-171450">
              <a:buFont typeface="Arial" panose="020B0604020202020204" pitchFamily="34" charset="0"/>
              <a:buChar char="•"/>
            </a:pPr>
            <a:r>
              <a:rPr lang="en-AU" sz="1400" dirty="0">
                <a:solidFill>
                  <a:srgbClr val="000000"/>
                </a:solidFill>
              </a:rPr>
              <a:t>If necessary, have an appropriately skilled and qualified person (for example, a certified engineer) certify the packaging strength rating used in load restraint calculations</a:t>
            </a:r>
          </a:p>
          <a:p>
            <a:pPr marL="171450" indent="-171450">
              <a:buFont typeface="Arial" panose="020B0604020202020204" pitchFamily="34" charset="0"/>
              <a:buChar char="•"/>
            </a:pPr>
            <a:r>
              <a:rPr lang="en-AU" sz="1400" dirty="0">
                <a:solidFill>
                  <a:srgbClr val="000000"/>
                </a:solidFill>
              </a:rPr>
              <a:t>Confirm packaged goods meet mass, dimension and loading requirements</a:t>
            </a:r>
          </a:p>
          <a:p>
            <a:endParaRPr lang="en-AU" sz="1400" dirty="0">
              <a:solidFill>
                <a:srgbClr val="000000"/>
              </a:solidFill>
              <a:effectLst/>
            </a:endParaRPr>
          </a:p>
          <a:p>
            <a:pPr marL="171450" indent="-171450">
              <a:buFont typeface="Arial" panose="020B0604020202020204" pitchFamily="34" charset="0"/>
              <a:buChar char="•"/>
            </a:pPr>
            <a:r>
              <a:rPr lang="en-AU" sz="1400" dirty="0">
                <a:solidFill>
                  <a:srgbClr val="000000"/>
                </a:solidFill>
                <a:effectLst/>
              </a:rPr>
              <a:t>Provide loading managers, operators and drivers with accurate packaged goods/load weights and dimensions prior to or at the point of loading – CWD etc. –  S186 and S187 of HVNL</a:t>
            </a:r>
          </a:p>
          <a:p>
            <a:r>
              <a:rPr lang="en-AU" sz="1400" dirty="0">
                <a:solidFill>
                  <a:srgbClr val="000000"/>
                </a:solidFill>
                <a:effectLst/>
              </a:rPr>
              <a:t> </a:t>
            </a:r>
          </a:p>
          <a:p>
            <a:pPr marL="171450" indent="-171450">
              <a:buFont typeface="Arial" panose="020B0604020202020204" pitchFamily="34" charset="0"/>
              <a:buChar char="•"/>
            </a:pPr>
            <a:r>
              <a:rPr lang="en-AU" sz="1400" dirty="0">
                <a:solidFill>
                  <a:srgbClr val="000000"/>
                </a:solidFill>
                <a:effectLst/>
              </a:rPr>
              <a:t>Communicate how goods are packed in the load and details of load positioning to relevant parties to ensure load stability and integrity – </a:t>
            </a:r>
            <a:r>
              <a:rPr lang="en-AU" sz="1400" b="1" dirty="0">
                <a:solidFill>
                  <a:srgbClr val="000000"/>
                </a:solidFill>
                <a:effectLst/>
              </a:rPr>
              <a:t>dangerous</a:t>
            </a:r>
            <a:r>
              <a:rPr lang="en-AU" sz="1400" dirty="0">
                <a:solidFill>
                  <a:srgbClr val="000000"/>
                </a:solidFill>
                <a:effectLst/>
              </a:rPr>
              <a:t> </a:t>
            </a:r>
            <a:r>
              <a:rPr lang="en-AU" sz="1400" b="1" dirty="0">
                <a:solidFill>
                  <a:srgbClr val="000000"/>
                </a:solidFill>
                <a:effectLst/>
              </a:rPr>
              <a:t>goods</a:t>
            </a:r>
            <a:r>
              <a:rPr lang="en-AU" sz="1400" dirty="0">
                <a:solidFill>
                  <a:srgbClr val="000000"/>
                </a:solidFill>
                <a:effectLst/>
              </a:rPr>
              <a:t> - and </a:t>
            </a:r>
            <a:r>
              <a:rPr lang="en-AU" sz="1400" b="1" dirty="0">
                <a:solidFill>
                  <a:srgbClr val="000000"/>
                </a:solidFill>
                <a:effectLst/>
              </a:rPr>
              <a:t>containers</a:t>
            </a:r>
            <a:endParaRPr lang="en-AU" sz="1400" dirty="0">
              <a:solidFill>
                <a:srgbClr val="000000"/>
              </a:solidFill>
              <a:effectLst/>
            </a:endParaRPr>
          </a:p>
          <a:p>
            <a:pPr marL="171450" indent="-171450">
              <a:buFont typeface="Arial" panose="020B0604020202020204" pitchFamily="34" charset="0"/>
              <a:buChar char="•"/>
            </a:pPr>
            <a:endParaRPr lang="en-AU" sz="1400" dirty="0">
              <a:solidFill>
                <a:srgbClr val="000000"/>
              </a:solidFill>
              <a:effectLst/>
            </a:endParaRPr>
          </a:p>
          <a:p>
            <a:pPr marL="171450" indent="-171450">
              <a:buFont typeface="Arial" panose="020B0604020202020204" pitchFamily="34" charset="0"/>
              <a:buChar char="•"/>
            </a:pPr>
            <a:r>
              <a:rPr lang="en-AU" sz="1400" dirty="0">
                <a:solidFill>
                  <a:srgbClr val="000000"/>
                </a:solidFill>
              </a:rPr>
              <a:t>Report any issues of concern regarding safety observations – fatigue, roadworthiness</a:t>
            </a:r>
            <a:endParaRPr lang="en-US" sz="1400" dirty="0"/>
          </a:p>
        </p:txBody>
      </p:sp>
      <p:sp>
        <p:nvSpPr>
          <p:cNvPr id="4" name="Slide Number Placeholder 3"/>
          <p:cNvSpPr>
            <a:spLocks noGrp="1"/>
          </p:cNvSpPr>
          <p:nvPr>
            <p:ph type="sldNum" sz="quarter" idx="5"/>
          </p:nvPr>
        </p:nvSpPr>
        <p:spPr/>
        <p:txBody>
          <a:bodyPr/>
          <a:lstStyle/>
          <a:p>
            <a:fld id="{8120D0C6-0C38-FF47-A889-D9F97CFDB223}" type="slidenum">
              <a:rPr lang="en-US" smtClean="0"/>
              <a:t>17</a:t>
            </a:fld>
            <a:endParaRPr lang="en-US"/>
          </a:p>
        </p:txBody>
      </p:sp>
    </p:spTree>
    <p:extLst>
      <p:ext uri="{BB962C8B-B14F-4D97-AF65-F5344CB8AC3E}">
        <p14:creationId xmlns:p14="http://schemas.microsoft.com/office/powerpoint/2010/main" val="2429014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READ first point</a:t>
            </a:r>
          </a:p>
          <a:p>
            <a:endParaRPr lang="en-US" sz="1400" dirty="0"/>
          </a:p>
          <a:p>
            <a:pPr marL="171450" indent="-171450">
              <a:buFont typeface="Arial" panose="020B0604020202020204" pitchFamily="34" charset="0"/>
              <a:buChar char="•"/>
            </a:pPr>
            <a:r>
              <a:rPr lang="en-US" sz="1400" dirty="0"/>
              <a:t>HVs have significant risks with the potential to adversely impact public safety, infrastructure and the environment</a:t>
            </a:r>
          </a:p>
          <a:p>
            <a:pPr marL="171450" indent="-171450">
              <a:buFont typeface="Arial" panose="020B0604020202020204" pitchFamily="34" charset="0"/>
              <a:buChar char="•"/>
            </a:pPr>
            <a:r>
              <a:rPr lang="en-US" sz="1400" dirty="0"/>
              <a:t>The way in which goods are packed, loaded and unloaded is integral to ensuring the safety of the transport task</a:t>
            </a:r>
          </a:p>
          <a:p>
            <a:pPr marL="171450" indent="-171450">
              <a:buFont typeface="Arial" panose="020B0604020202020204" pitchFamily="34" charset="0"/>
              <a:buChar char="•"/>
            </a:pPr>
            <a:r>
              <a:rPr lang="en-US" sz="1400" dirty="0"/>
              <a:t>Specific and significant responsibilities under the HVNL and </a:t>
            </a:r>
            <a:r>
              <a:rPr lang="en-US" sz="1400" dirty="0" err="1"/>
              <a:t>CoR</a:t>
            </a:r>
            <a:r>
              <a:rPr lang="en-US" sz="1400" dirty="0"/>
              <a:t> to ensure SFAIRP the safety of the transport task</a:t>
            </a:r>
          </a:p>
          <a:p>
            <a:endParaRPr lang="en-US" sz="1400" dirty="0"/>
          </a:p>
          <a:p>
            <a:r>
              <a:rPr lang="en-US" sz="1400" dirty="0"/>
              <a:t>Regardless of your role in the organization if you are a party within </a:t>
            </a:r>
            <a:r>
              <a:rPr lang="en-US" sz="1400" dirty="0" err="1"/>
              <a:t>CoR</a:t>
            </a:r>
            <a:r>
              <a:rPr lang="en-US" sz="1400" dirty="0"/>
              <a:t> you have a primary responsibility and an opportunity to actively control and influence the safety of the community within which you operate. </a:t>
            </a:r>
          </a:p>
        </p:txBody>
      </p:sp>
      <p:sp>
        <p:nvSpPr>
          <p:cNvPr id="4" name="Slide Number Placeholder 3"/>
          <p:cNvSpPr>
            <a:spLocks noGrp="1"/>
          </p:cNvSpPr>
          <p:nvPr>
            <p:ph type="sldNum" sz="quarter" idx="5"/>
          </p:nvPr>
        </p:nvSpPr>
        <p:spPr/>
        <p:txBody>
          <a:bodyPr/>
          <a:lstStyle/>
          <a:p>
            <a:fld id="{8120D0C6-0C38-FF47-A889-D9F97CFDB223}" type="slidenum">
              <a:rPr lang="en-US" smtClean="0"/>
              <a:t>18</a:t>
            </a:fld>
            <a:endParaRPr lang="en-US"/>
          </a:p>
        </p:txBody>
      </p:sp>
    </p:spTree>
    <p:extLst>
      <p:ext uri="{BB962C8B-B14F-4D97-AF65-F5344CB8AC3E}">
        <p14:creationId xmlns:p14="http://schemas.microsoft.com/office/powerpoint/2010/main" val="1263459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E9C7D8B7-B200-30FA-7863-5BFA61DBF599}"/>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093061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Various people with various specific role descriptions and titles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All have specific roles and responsibilities relating core jobs within the organization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Subject to various laws (</a:t>
            </a:r>
            <a:r>
              <a:rPr lang="en-US" dirty="0" err="1"/>
              <a:t>whs</a:t>
            </a:r>
            <a:r>
              <a:rPr lang="en-US" dirty="0"/>
              <a:t>, environment </a:t>
            </a:r>
            <a:r>
              <a:rPr lang="en-US" dirty="0" err="1"/>
              <a:t>etc</a:t>
            </a:r>
            <a:r>
              <a:rPr lang="en-US" dirty="0"/>
              <a:t>) and various internal policies and procedures.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Not here to revisit WHS requirements but risks associated with heavy vehicle and your specific obligations to ensure public safety.</a:t>
            </a:r>
          </a:p>
          <a:p>
            <a:endParaRPr lang="en-US" dirty="0"/>
          </a:p>
          <a:p>
            <a:pPr marL="171450" indent="-171450">
              <a:buFont typeface="Arial" panose="020B0604020202020204" pitchFamily="34" charset="0"/>
              <a:buChar char="•"/>
            </a:pPr>
            <a:r>
              <a:rPr lang="en-US" dirty="0"/>
              <a:t>If in the course of your duties you pack, load, unload or supervise people who engage with a heavy vehicle then you are subject to the HVNL and have specific responsibilities under that law.</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If a business has someone that performs any of the 10 functions that make up the Chain of </a:t>
            </a:r>
            <a:r>
              <a:rPr lang="en-US"/>
              <a:t>Responsibility then the business is also a Scheduler in the Chain of Responsibility and has a Primary Duty to ensure safety while it is travelling on a road.</a:t>
            </a:r>
            <a:endParaRPr lang="en-US">
              <a:ea typeface="Calibri"/>
              <a:cs typeface="Calibri"/>
            </a:endParaRPr>
          </a:p>
        </p:txBody>
      </p:sp>
      <p:sp>
        <p:nvSpPr>
          <p:cNvPr id="4" name="Slide Number Placeholder 3"/>
          <p:cNvSpPr>
            <a:spLocks noGrp="1"/>
          </p:cNvSpPr>
          <p:nvPr>
            <p:ph type="sldNum" sz="quarter" idx="5"/>
          </p:nvPr>
        </p:nvSpPr>
        <p:spPr/>
        <p:txBody>
          <a:bodyPr/>
          <a:lstStyle/>
          <a:p>
            <a:fld id="{8120D0C6-0C38-FF47-A889-D9F97CFDB223}" type="slidenum">
              <a:rPr lang="en-US" smtClean="0"/>
              <a:t>2</a:t>
            </a:fld>
            <a:endParaRPr lang="en-US"/>
          </a:p>
        </p:txBody>
      </p:sp>
    </p:spTree>
    <p:extLst>
      <p:ext uri="{BB962C8B-B14F-4D97-AF65-F5344CB8AC3E}">
        <p14:creationId xmlns:p14="http://schemas.microsoft.com/office/powerpoint/2010/main" val="1929707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80742"/>
          </a:xfrm>
        </p:spPr>
        <p:txBody>
          <a:bodyPr/>
          <a:lstStyle/>
          <a:p>
            <a:r>
              <a:rPr lang="en-US" sz="1400" dirty="0"/>
              <a:t>Operations where heavy vehicle transport is not the primary role of the organization present a unique and complex set of risk and challenges. </a:t>
            </a:r>
          </a:p>
          <a:p>
            <a:endParaRPr lang="en-US" sz="1400" dirty="0"/>
          </a:p>
          <a:p>
            <a:pPr marL="285750" indent="-285750">
              <a:buFont typeface="Arial" panose="020B0604020202020204" pitchFamily="34" charset="0"/>
              <a:buChar char="•"/>
            </a:pPr>
            <a:r>
              <a:rPr lang="en-US" sz="1400" dirty="0"/>
              <a:t>Role descriptions and outcomes are </a:t>
            </a:r>
            <a:r>
              <a:rPr lang="en-US" sz="1400" dirty="0" err="1"/>
              <a:t>focussed</a:t>
            </a:r>
            <a:r>
              <a:rPr lang="en-US" sz="1400" dirty="0"/>
              <a:t> on day-to-day job and substantive role. The need to utilize a heavy vehicle is a necessary “evil” to achieve those outcomes.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Such </a:t>
            </a:r>
            <a:r>
              <a:rPr lang="en-US" sz="1400" dirty="0" err="1"/>
              <a:t>organisations</a:t>
            </a:r>
            <a:r>
              <a:rPr lang="en-US" sz="1400" dirty="0"/>
              <a:t> do not have the luxury of dedicated HV roles.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Most are shared, spasmodic and sometimes all encompassing.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Heavy vehicles have a specific set of regulations, safety standards and associated responsibilities which are equally applicable regardless of whether they are in a dedicated transport organization or one such as yours.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Dual or multipurpose roles can and do create challenges in terms of conflicting obligations, priorities and imperatives which need to be consciously considered to ensure SFAIRP the safety of the transport task which is supporting the </a:t>
            </a:r>
            <a:r>
              <a:rPr lang="en-US" sz="1400" dirty="0" err="1"/>
              <a:t>organisations</a:t>
            </a:r>
            <a:r>
              <a:rPr lang="en-US" sz="1400" dirty="0"/>
              <a:t> operations.</a:t>
            </a:r>
          </a:p>
          <a:p>
            <a:pPr marL="285750" indent="-285750">
              <a:buFont typeface="Arial" panose="020B0604020202020204" pitchFamily="34" charset="0"/>
              <a:buChar char="•"/>
            </a:pPr>
            <a:endParaRPr lang="en-US" sz="1400" dirty="0"/>
          </a:p>
        </p:txBody>
      </p:sp>
      <p:sp>
        <p:nvSpPr>
          <p:cNvPr id="4" name="Slide Number Placeholder 3"/>
          <p:cNvSpPr>
            <a:spLocks noGrp="1"/>
          </p:cNvSpPr>
          <p:nvPr>
            <p:ph type="sldNum" sz="quarter" idx="5"/>
          </p:nvPr>
        </p:nvSpPr>
        <p:spPr/>
        <p:txBody>
          <a:bodyPr/>
          <a:lstStyle/>
          <a:p>
            <a:fld id="{8120D0C6-0C38-FF47-A889-D9F97CFDB223}" type="slidenum">
              <a:rPr lang="en-US" smtClean="0"/>
              <a:t>3</a:t>
            </a:fld>
            <a:endParaRPr lang="en-US"/>
          </a:p>
        </p:txBody>
      </p:sp>
    </p:spTree>
    <p:extLst>
      <p:ext uri="{BB962C8B-B14F-4D97-AF65-F5344CB8AC3E}">
        <p14:creationId xmlns:p14="http://schemas.microsoft.com/office/powerpoint/2010/main" val="751479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120D0C6-0C38-FF47-A889-D9F97CFDB223}" type="slidenum">
              <a:rPr lang="en-US" smtClean="0"/>
              <a:t>4</a:t>
            </a:fld>
            <a:endParaRPr lang="en-US"/>
          </a:p>
        </p:txBody>
      </p:sp>
      <p:sp>
        <p:nvSpPr>
          <p:cNvPr id="6" name="Notes Placeholder 5">
            <a:extLst>
              <a:ext uri="{FF2B5EF4-FFF2-40B4-BE49-F238E27FC236}">
                <a16:creationId xmlns:a16="http://schemas.microsoft.com/office/drawing/2014/main" id="{1EF96539-87C1-3D34-AD8F-2FF86237E057}"/>
              </a:ext>
            </a:extLst>
          </p:cNvPr>
          <p:cNvSpPr>
            <a:spLocks noGrp="1"/>
          </p:cNvSpPr>
          <p:nvPr>
            <p:ph type="body" sz="quarter" idx="3"/>
          </p:nvPr>
        </p:nvSpPr>
        <p:spPr>
          <a:xfrm>
            <a:off x="685800" y="4400549"/>
            <a:ext cx="5486400" cy="5172076"/>
          </a:xfrm>
        </p:spPr>
        <p:txBody>
          <a:bodyPr/>
          <a:lstStyle/>
          <a:p>
            <a:pPr marL="171450" indent="-171450">
              <a:buFont typeface="Arial" panose="020B0604020202020204" pitchFamily="34" charset="0"/>
              <a:buChar char="•"/>
            </a:pPr>
            <a:r>
              <a:rPr lang="en-US" sz="1400" dirty="0"/>
              <a:t>Shared roles can create a lack of clarity around who is responsible for any particular task – often tasks are not defined or written down – who does a role one day may be different to who does it another.</a:t>
            </a:r>
          </a:p>
          <a:p>
            <a:pPr marL="628650" lvl="1" indent="-171450">
              <a:buFont typeface="Arial" panose="020B0604020202020204" pitchFamily="34" charset="0"/>
              <a:buChar char="•"/>
            </a:pPr>
            <a:r>
              <a:rPr lang="en-US" sz="1400" dirty="0"/>
              <a:t>know and understand that if you are undertaking a role then you are responsible</a:t>
            </a:r>
          </a:p>
          <a:p>
            <a:endParaRPr lang="en-US" sz="1400" dirty="0"/>
          </a:p>
          <a:p>
            <a:pPr marL="171450" indent="-171450">
              <a:buFont typeface="Arial" panose="020B0604020202020204" pitchFamily="34" charset="0"/>
              <a:buChar char="•"/>
            </a:pPr>
            <a:r>
              <a:rPr lang="en-US" sz="1400" dirty="0"/>
              <a:t>Must ensure people are not only trained on each role but that they are competent and current. </a:t>
            </a:r>
          </a:p>
          <a:p>
            <a:pPr marL="628650" lvl="1" indent="-171450">
              <a:buFont typeface="Arial" panose="020B0604020202020204" pitchFamily="34" charset="0"/>
              <a:buChar char="•"/>
            </a:pPr>
            <a:r>
              <a:rPr lang="en-US" sz="1400" dirty="0"/>
              <a:t>people may go weeks or months without undertaking a role</a:t>
            </a:r>
          </a:p>
          <a:p>
            <a:pPr marL="628650" lvl="1" indent="-171450">
              <a:buFont typeface="Arial" panose="020B0604020202020204" pitchFamily="34" charset="0"/>
              <a:buChar char="•"/>
            </a:pPr>
            <a:r>
              <a:rPr lang="en-US" sz="1400" dirty="0"/>
              <a:t>records need to be kept and people encourage to acknowledge their inability to do a particular task due to not being confident.</a:t>
            </a:r>
            <a:endParaRPr lang="en-US" sz="1400">
              <a:ea typeface="Calibri"/>
              <a:cs typeface="Calibri"/>
            </a:endParaRP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The increased need for accurate and clear procedures and appropriate training. </a:t>
            </a:r>
          </a:p>
          <a:p>
            <a:pPr marL="628650" lvl="1" indent="-171450">
              <a:buFont typeface="Arial" panose="020B0604020202020204" pitchFamily="34" charset="0"/>
              <a:buChar char="•"/>
            </a:pPr>
            <a:r>
              <a:rPr lang="en-US" sz="1400" dirty="0"/>
              <a:t>role specific induction and recurrent training and that guidance and procedures are known and accessible.  </a:t>
            </a:r>
            <a:endParaRPr lang="en-US" sz="1400">
              <a:ea typeface="Calibri"/>
              <a:cs typeface="Calibri"/>
            </a:endParaRPr>
          </a:p>
          <a:p>
            <a:pPr marL="628650" lvl="1" indent="-171450">
              <a:buFont typeface="Arial" panose="020B0604020202020204" pitchFamily="34" charset="0"/>
              <a:buChar char="•"/>
            </a:pPr>
            <a:r>
              <a:rPr lang="en-US" sz="1400" dirty="0"/>
              <a:t>requires resources and is logistically complex to deliver, assess and monitor.</a:t>
            </a:r>
            <a:endParaRPr lang="en-US" sz="1400">
              <a:ea typeface="Calibri" panose="020F0502020204030204"/>
              <a:cs typeface="Calibri" panose="020F0502020204030204"/>
            </a:endParaRP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Adequate time needs to be allowed to acquit the responsibilities associated with the transport task. </a:t>
            </a:r>
          </a:p>
          <a:p>
            <a:pPr marL="628650" lvl="1" indent="-171450">
              <a:buFont typeface="Arial" panose="020B0604020202020204" pitchFamily="34" charset="0"/>
              <a:buChar char="•"/>
            </a:pPr>
            <a:r>
              <a:rPr lang="en-US" sz="1400" dirty="0"/>
              <a:t>is their enough time to load/travel and unload and still get the substantive job done? Neither transport or operational safety should be sacrificed at the expense of the other.</a:t>
            </a:r>
            <a:endParaRPr lang="en-US" sz="1400" dirty="0">
              <a:ea typeface="Calibri"/>
              <a:cs typeface="Calibri"/>
            </a:endParaRPr>
          </a:p>
          <a:p>
            <a:pPr marL="171450" indent="-171450">
              <a:buFont typeface="Arial" panose="020B0604020202020204" pitchFamily="34" charset="0"/>
              <a:buChar char="•"/>
            </a:pPr>
            <a:endParaRPr lang="en-US" sz="1400" dirty="0"/>
          </a:p>
        </p:txBody>
      </p:sp>
    </p:spTree>
    <p:extLst>
      <p:ext uri="{BB962C8B-B14F-4D97-AF65-F5344CB8AC3E}">
        <p14:creationId xmlns:p14="http://schemas.microsoft.com/office/powerpoint/2010/main" val="949410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840201"/>
          </a:xfrm>
        </p:spPr>
        <p:txBody>
          <a:bodyPr/>
          <a:lstStyle/>
          <a:p>
            <a:pPr marL="171450" indent="-171450">
              <a:buFont typeface="Arial" panose="020B0604020202020204" pitchFamily="34" charset="0"/>
              <a:buChar char="•"/>
            </a:pPr>
            <a:r>
              <a:rPr lang="en-US" sz="1400" dirty="0"/>
              <a:t>Scheduling has added complexity due to the need to ensure the integrity of the operational component and the transport tasks.</a:t>
            </a:r>
          </a:p>
          <a:p>
            <a:pPr marL="628650" lvl="1" indent="-171450">
              <a:buFont typeface="Arial" panose="020B0604020202020204" pitchFamily="34" charset="0"/>
              <a:buChar char="•"/>
            </a:pPr>
            <a:r>
              <a:rPr lang="en-US" sz="1400" dirty="0"/>
              <a:t>Example - The person most qualified to undertake the operational task may not be the most appropriate to load, drive unload the HV and vice versa. </a:t>
            </a:r>
          </a:p>
          <a:p>
            <a:pPr marL="628650" lvl="1" indent="-171450">
              <a:buFont typeface="Arial" panose="020B0604020202020204" pitchFamily="34" charset="0"/>
              <a:buChar char="•"/>
            </a:pPr>
            <a:r>
              <a:rPr lang="en-US" sz="1400" dirty="0"/>
              <a:t>An appropriate and safe balance to ensure both outcomes are achieved. Is more than one person allocated? Is more time allowed?</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Working across various roles, particularly remote from a base, poses risks to HV operations in respect to supervision, oversight and an employees access to advice and support. </a:t>
            </a:r>
          </a:p>
          <a:p>
            <a:pPr marL="628650" lvl="1" indent="-171450">
              <a:buFont typeface="Arial" panose="020B0604020202020204" pitchFamily="34" charset="0"/>
              <a:buChar char="•"/>
            </a:pPr>
            <a:r>
              <a:rPr lang="en-US" sz="1400" dirty="0"/>
              <a:t>Reliable and timely access to communications and suitable supervision require careful consideration.</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Fatigue is often defined as work and rest time (for the purpose of the HVNL) all safety critical roles in respect of a HV have the potential to be affected by fatigue not just driving. </a:t>
            </a:r>
          </a:p>
          <a:p>
            <a:pPr marL="628650" lvl="1" indent="-171450">
              <a:buFont typeface="Arial" panose="020B0604020202020204" pitchFamily="34" charset="0"/>
              <a:buChar char="•"/>
            </a:pPr>
            <a:r>
              <a:rPr lang="en-US" sz="1400" dirty="0"/>
              <a:t>Substantive roles that have substantial physical or mental stress may adversely impact a person’s decision making when undertaking their responsibilities in regard to the HV. </a:t>
            </a:r>
          </a:p>
          <a:p>
            <a:pPr marL="628650" lvl="1"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The sum of the risks above require extensive additional consideration and communication between all parties to ensure expectations and risks are known, understood  and accepted by all parties in </a:t>
            </a:r>
            <a:r>
              <a:rPr lang="en-US" sz="1400" dirty="0" err="1"/>
              <a:t>CoR</a:t>
            </a:r>
            <a:r>
              <a:rPr lang="en-US" sz="1400" dirty="0"/>
              <a:t> prior to and during the transport task.</a:t>
            </a:r>
          </a:p>
          <a:p>
            <a:pPr marL="171450" indent="-171450">
              <a:buFont typeface="Arial" panose="020B0604020202020204" pitchFamily="34" charset="0"/>
              <a:buChar char="•"/>
            </a:pPr>
            <a:endParaRPr lang="en-US" sz="1400" dirty="0"/>
          </a:p>
        </p:txBody>
      </p:sp>
    </p:spTree>
    <p:extLst>
      <p:ext uri="{BB962C8B-B14F-4D97-AF65-F5344CB8AC3E}">
        <p14:creationId xmlns:p14="http://schemas.microsoft.com/office/powerpoint/2010/main" val="2846349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4"/>
          </a:xfrm>
        </p:spPr>
        <p:txBody>
          <a:bodyPr/>
          <a:lstStyle/>
          <a:p>
            <a:pPr marL="285750" indent="-285750">
              <a:buFont typeface="Arial" panose="020B0604020202020204" pitchFamily="34" charset="0"/>
              <a:buChar char="•"/>
            </a:pPr>
            <a:r>
              <a:rPr lang="en-AU" sz="1400" dirty="0">
                <a:ea typeface="Times New Roman" panose="02020603050405020304" pitchFamily="18" charset="0"/>
                <a:cs typeface="Arial" panose="020B0604020202020204" pitchFamily="34" charset="0"/>
              </a:rPr>
              <a:t>Revisit earlier discussion on the HVNL</a:t>
            </a:r>
          </a:p>
          <a:p>
            <a:pPr marL="285750" indent="-285750">
              <a:buFont typeface="Arial" panose="020B0604020202020204" pitchFamily="34" charset="0"/>
              <a:buChar char="•"/>
            </a:pPr>
            <a:endParaRPr lang="en-AU" sz="1400" dirty="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AU" sz="1400" dirty="0">
                <a:ea typeface="Times New Roman" panose="02020603050405020304" pitchFamily="18" charset="0"/>
                <a:cs typeface="Arial" panose="020B0604020202020204" pitchFamily="34" charset="0"/>
              </a:rPr>
              <a:t>It does not matter whether you perform these roles exclusively or occasionally</a:t>
            </a:r>
          </a:p>
          <a:p>
            <a:pPr marL="285750" indent="-285750">
              <a:buFont typeface="Arial" panose="020B0604020202020204" pitchFamily="34" charset="0"/>
              <a:buChar char="•"/>
            </a:pPr>
            <a:endParaRPr lang="en-AU" sz="1400" dirty="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AU" sz="1400" dirty="0">
                <a:ea typeface="Times New Roman" panose="02020603050405020304" pitchFamily="18" charset="0"/>
                <a:cs typeface="Arial" panose="020B0604020202020204" pitchFamily="34" charset="0"/>
              </a:rPr>
              <a:t>It is also not based on</a:t>
            </a:r>
          </a:p>
          <a:p>
            <a:pPr marL="742950" lvl="1" indent="-285750">
              <a:buFont typeface="Arial" panose="020B0604020202020204" pitchFamily="34" charset="0"/>
              <a:buChar char="•"/>
            </a:pPr>
            <a:r>
              <a:rPr lang="en-AU" sz="1400" dirty="0">
                <a:ea typeface="Times New Roman" panose="02020603050405020304" pitchFamily="18" charset="0"/>
                <a:cs typeface="Arial" panose="020B0604020202020204" pitchFamily="34" charset="0"/>
              </a:rPr>
              <a:t>the person’s job title; or</a:t>
            </a:r>
          </a:p>
          <a:p>
            <a:pPr marL="742950" lvl="1" indent="-285750">
              <a:buFont typeface="Arial" panose="020B0604020202020204" pitchFamily="34" charset="0"/>
              <a:buChar char="•"/>
            </a:pPr>
            <a:r>
              <a:rPr lang="en-AU" sz="1400" dirty="0">
                <a:ea typeface="Times New Roman" panose="02020603050405020304" pitchFamily="18" charset="0"/>
                <a:cs typeface="Arial" panose="020B0604020202020204" pitchFamily="34" charset="0"/>
              </a:rPr>
              <a:t>the person’s functions described in a written contract;</a:t>
            </a:r>
          </a:p>
          <a:p>
            <a:pPr marL="285750" indent="-285750">
              <a:buFont typeface="Arial" panose="020B0604020202020204" pitchFamily="34" charset="0"/>
              <a:buChar char="•"/>
            </a:pPr>
            <a:endParaRPr lang="en-AU" sz="1400" dirty="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AU" sz="1400" dirty="0">
                <a:ea typeface="Times New Roman" panose="02020603050405020304" pitchFamily="18" charset="0"/>
                <a:cs typeface="Arial" panose="020B0604020202020204" pitchFamily="34" charset="0"/>
              </a:rPr>
              <a:t>Doubt very few of your role descriptions include loading or unloading – its just assumed.</a:t>
            </a:r>
          </a:p>
          <a:p>
            <a:pPr marL="285750" indent="-285750">
              <a:buFont typeface="Arial" panose="020B0604020202020204" pitchFamily="34" charset="0"/>
              <a:buChar char="•"/>
            </a:pPr>
            <a:endParaRPr lang="en-AU" sz="1400" dirty="0">
              <a:cs typeface="Arial" panose="020B0604020202020204" pitchFamily="34" charset="0"/>
            </a:endParaRPr>
          </a:p>
          <a:p>
            <a:pPr marL="285750" indent="-285750">
              <a:buFont typeface="Arial" panose="020B0604020202020204" pitchFamily="34" charset="0"/>
              <a:buChar char="•"/>
            </a:pPr>
            <a:r>
              <a:rPr lang="en-AU" sz="1400" dirty="0">
                <a:cs typeface="Arial" panose="020B0604020202020204" pitchFamily="34" charset="0"/>
              </a:rPr>
              <a:t>While you perform a HV role your focus should be entirely on your responsibilities to this role and the associated law.</a:t>
            </a:r>
          </a:p>
          <a:p>
            <a:pPr marL="285750" indent="-285750">
              <a:buFont typeface="Arial" panose="020B0604020202020204" pitchFamily="34" charset="0"/>
              <a:buChar char="•"/>
            </a:pPr>
            <a:endParaRPr lang="en-US" sz="1400" dirty="0"/>
          </a:p>
        </p:txBody>
      </p:sp>
      <p:sp>
        <p:nvSpPr>
          <p:cNvPr id="4" name="Slide Number Placeholder 3"/>
          <p:cNvSpPr>
            <a:spLocks noGrp="1"/>
          </p:cNvSpPr>
          <p:nvPr>
            <p:ph type="sldNum" sz="quarter" idx="5"/>
          </p:nvPr>
        </p:nvSpPr>
        <p:spPr/>
        <p:txBody>
          <a:bodyPr/>
          <a:lstStyle/>
          <a:p>
            <a:fld id="{98C0D3A4-2932-A148-9126-4576CD5089FF}" type="slidenum">
              <a:rPr lang="en-US" smtClean="0"/>
              <a:t>6</a:t>
            </a:fld>
            <a:endParaRPr lang="en-US" dirty="0"/>
          </a:p>
        </p:txBody>
      </p:sp>
    </p:spTree>
    <p:extLst>
      <p:ext uri="{BB962C8B-B14F-4D97-AF65-F5344CB8AC3E}">
        <p14:creationId xmlns:p14="http://schemas.microsoft.com/office/powerpoint/2010/main" val="1027279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72000"/>
          </a:xfrm>
        </p:spPr>
        <p:txBody>
          <a:bodyPr/>
          <a:lstStyle/>
          <a:p>
            <a:r>
              <a:rPr lang="en-US" sz="1400" dirty="0"/>
              <a:t>The HVNL in addition to </a:t>
            </a:r>
            <a:r>
              <a:rPr lang="en-US" sz="1400" dirty="0" err="1"/>
              <a:t>CoR</a:t>
            </a:r>
            <a:r>
              <a:rPr lang="en-US" sz="1400" dirty="0"/>
              <a:t> provisions has specific legislation relating to packing and loading a HV</a:t>
            </a:r>
          </a:p>
          <a:p>
            <a:endParaRPr lang="en-US" sz="1400" dirty="0"/>
          </a:p>
          <a:p>
            <a:r>
              <a:rPr lang="en-US" sz="1400" b="1" dirty="0"/>
              <a:t>READ</a:t>
            </a:r>
          </a:p>
          <a:p>
            <a:endParaRPr lang="en-US" sz="1400" dirty="0"/>
          </a:p>
          <a:p>
            <a:pPr marL="171450" indent="-171450">
              <a:buFont typeface="Arial" panose="020B0604020202020204" pitchFamily="34" charset="0"/>
              <a:buChar char="•"/>
            </a:pPr>
            <a:r>
              <a:rPr lang="en-US" sz="1400" dirty="0"/>
              <a:t>These provisions include specific standards and as such are fundamentally compliance based legislation – you will do this and you will do it this way and to this standard.</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Whilst this prescriptive approach may be used in an incident or if proof of failure were to occur, a </a:t>
            </a:r>
            <a:r>
              <a:rPr lang="en-US" sz="1400" b="1" dirty="0"/>
              <a:t>primary duty </a:t>
            </a:r>
            <a:r>
              <a:rPr lang="en-US" sz="1400" dirty="0"/>
              <a:t>under </a:t>
            </a:r>
            <a:r>
              <a:rPr lang="en-US" sz="1400" dirty="0" err="1"/>
              <a:t>CoR</a:t>
            </a:r>
            <a:r>
              <a:rPr lang="en-US" sz="1400" dirty="0"/>
              <a:t> requires no such evidence.</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 A party cannot must be able to demonstrate </a:t>
            </a:r>
            <a:r>
              <a:rPr lang="en-US" sz="1400" b="1" dirty="0"/>
              <a:t>proactive steps </a:t>
            </a:r>
            <a:r>
              <a:rPr lang="en-US" sz="1400" dirty="0"/>
              <a:t>to ensure safety (when packing and loading).</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These provisions are important and necessary however this presentation relates only to your </a:t>
            </a:r>
            <a:r>
              <a:rPr lang="en-US" sz="1400" dirty="0" err="1"/>
              <a:t>CoR</a:t>
            </a:r>
            <a:r>
              <a:rPr lang="en-US" sz="1400" dirty="0"/>
              <a:t> obligations.</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We are here to discuss systemic, solutions to ensure the safety of a load  and therefore public safety – </a:t>
            </a:r>
          </a:p>
          <a:p>
            <a:pPr marL="628650" lvl="1" indent="-171450">
              <a:buFont typeface="Arial" panose="020B0604020202020204" pitchFamily="34" charset="0"/>
              <a:buChar char="•"/>
            </a:pPr>
            <a:r>
              <a:rPr lang="en-US" sz="1400" dirty="0"/>
              <a:t>risk based approach rather than compliance based.</a:t>
            </a:r>
          </a:p>
          <a:p>
            <a:endParaRPr lang="en-US" sz="1400" dirty="0"/>
          </a:p>
          <a:p>
            <a:endParaRPr lang="en-US" sz="1400" dirty="0"/>
          </a:p>
        </p:txBody>
      </p:sp>
      <p:sp>
        <p:nvSpPr>
          <p:cNvPr id="4" name="Slide Number Placeholder 3"/>
          <p:cNvSpPr>
            <a:spLocks noGrp="1"/>
          </p:cNvSpPr>
          <p:nvPr>
            <p:ph type="sldNum" sz="quarter" idx="5"/>
          </p:nvPr>
        </p:nvSpPr>
        <p:spPr/>
        <p:txBody>
          <a:bodyPr/>
          <a:lstStyle/>
          <a:p>
            <a:fld id="{8120D0C6-0C38-FF47-A889-D9F97CFDB223}" type="slidenum">
              <a:rPr lang="en-US" smtClean="0"/>
              <a:t>7</a:t>
            </a:fld>
            <a:endParaRPr lang="en-US"/>
          </a:p>
        </p:txBody>
      </p:sp>
    </p:spTree>
    <p:extLst>
      <p:ext uri="{BB962C8B-B14F-4D97-AF65-F5344CB8AC3E}">
        <p14:creationId xmlns:p14="http://schemas.microsoft.com/office/powerpoint/2010/main" val="2704489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AU" sz="1400" b="1" dirty="0"/>
              <a:t>186 False or misleading transport documentation for goods</a:t>
            </a:r>
          </a:p>
          <a:p>
            <a:pPr marL="742950" lvl="1" indent="-285750">
              <a:buFont typeface="Arial" panose="020B0604020202020204" pitchFamily="34" charset="0"/>
              <a:buChar char="•"/>
            </a:pPr>
            <a:r>
              <a:rPr lang="en-AU" sz="1400" dirty="0"/>
              <a:t>Applies if goods are consigned for road transport using a heavy vehicle </a:t>
            </a:r>
          </a:p>
          <a:p>
            <a:pPr marL="742950" lvl="1" indent="-285750">
              <a:buFont typeface="Arial" panose="020B0604020202020204" pitchFamily="34" charset="0"/>
              <a:buChar char="•"/>
            </a:pPr>
            <a:r>
              <a:rPr lang="en-AU" sz="1400" dirty="0">
                <a:solidFill>
                  <a:srgbClr val="000000"/>
                </a:solidFill>
              </a:rPr>
              <a:t>C</a:t>
            </a:r>
            <a:r>
              <a:rPr lang="en-AU" sz="1400" b="0" i="0" dirty="0">
                <a:solidFill>
                  <a:srgbClr val="000000"/>
                </a:solidFill>
                <a:effectLst/>
              </a:rPr>
              <a:t>onsignors and packers  of the goods must ensure, SFAIR, the </a:t>
            </a:r>
            <a:r>
              <a:rPr lang="en-AU" sz="1400" dirty="0">
                <a:solidFill>
                  <a:srgbClr val="000000"/>
                </a:solidFill>
              </a:rPr>
              <a:t>consignment documentation </a:t>
            </a:r>
            <a:r>
              <a:rPr lang="en-AU" sz="1400" b="0" i="0" dirty="0">
                <a:solidFill>
                  <a:srgbClr val="000000"/>
                </a:solidFill>
                <a:effectLst/>
              </a:rPr>
              <a:t>is not false or misleading.</a:t>
            </a:r>
            <a:endParaRPr lang="en-AU" sz="1400" b="1" dirty="0">
              <a:solidFill>
                <a:srgbClr val="000000"/>
              </a:solidFill>
            </a:endParaRPr>
          </a:p>
          <a:p>
            <a:pPr algn="l"/>
            <a:endParaRPr lang="en-AU" sz="1400" b="1" i="0" dirty="0">
              <a:solidFill>
                <a:srgbClr val="000000"/>
              </a:solidFill>
              <a:effectLst/>
            </a:endParaRPr>
          </a:p>
          <a:p>
            <a:pPr algn="l"/>
            <a:r>
              <a:rPr lang="en-AU" sz="1400" b="1" i="0" dirty="0">
                <a:solidFill>
                  <a:srgbClr val="000000"/>
                </a:solidFill>
                <a:effectLst/>
              </a:rPr>
              <a:t>187 False or misleading information in container weight declaration</a:t>
            </a:r>
          </a:p>
          <a:p>
            <a:pPr marL="742950" lvl="1" indent="-285750">
              <a:buFont typeface="Arial" panose="020B0604020202020204" pitchFamily="34" charset="0"/>
              <a:buChar char="•"/>
            </a:pPr>
            <a:r>
              <a:rPr lang="en-AU" sz="1400" dirty="0"/>
              <a:t>Freight container to be transported by road using a heavy vehicle, or partly by road using a heavy vehicle and partly by some other means.</a:t>
            </a:r>
          </a:p>
          <a:p>
            <a:pPr marL="742950" lvl="1" indent="-285750">
              <a:buFont typeface="Arial" panose="020B0604020202020204" pitchFamily="34" charset="0"/>
              <a:buChar char="•"/>
            </a:pPr>
            <a:r>
              <a:rPr lang="en-AU" sz="1400" dirty="0"/>
              <a:t>The responsible entity for the freight container- (loader/packer/supervisor) - must ensure, SFAIRP,  the CWD is not false or misleading.</a:t>
            </a:r>
          </a:p>
          <a:p>
            <a:endParaRPr lang="en-AU" sz="1400" dirty="0"/>
          </a:p>
          <a:p>
            <a:pPr marL="285750" indent="-285750">
              <a:buFont typeface="Arial" panose="020B0604020202020204" pitchFamily="34" charset="0"/>
              <a:buChar char="•"/>
            </a:pPr>
            <a:r>
              <a:rPr lang="en-AU" sz="1400" dirty="0"/>
              <a:t>In both cases a manager/supervisor of packing or loading and/or packer/loader also has the same responsibilities. </a:t>
            </a:r>
            <a:endParaRPr lang="en-US" sz="1400" dirty="0"/>
          </a:p>
        </p:txBody>
      </p:sp>
      <p:sp>
        <p:nvSpPr>
          <p:cNvPr id="4" name="Slide Number Placeholder 3"/>
          <p:cNvSpPr>
            <a:spLocks noGrp="1"/>
          </p:cNvSpPr>
          <p:nvPr>
            <p:ph type="sldNum" sz="quarter" idx="5"/>
          </p:nvPr>
        </p:nvSpPr>
        <p:spPr/>
        <p:txBody>
          <a:bodyPr/>
          <a:lstStyle/>
          <a:p>
            <a:fld id="{8120D0C6-0C38-FF47-A889-D9F97CFDB223}" type="slidenum">
              <a:rPr lang="en-US" smtClean="0"/>
              <a:t>8</a:t>
            </a:fld>
            <a:endParaRPr lang="en-US"/>
          </a:p>
        </p:txBody>
      </p:sp>
    </p:spTree>
    <p:extLst>
      <p:ext uri="{BB962C8B-B14F-4D97-AF65-F5344CB8AC3E}">
        <p14:creationId xmlns:p14="http://schemas.microsoft.com/office/powerpoint/2010/main" val="4207797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7434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1" i="0" dirty="0">
                <a:solidFill>
                  <a:srgbClr val="000000"/>
                </a:solidFill>
                <a:effectLst/>
                <a:latin typeface="URWGeometric-Regular"/>
              </a:rPr>
              <a:t>Section 26 E </a:t>
            </a:r>
            <a:r>
              <a:rPr lang="en-AU" sz="1400" b="0" i="0" dirty="0">
                <a:solidFill>
                  <a:srgbClr val="000000"/>
                </a:solidFill>
                <a:effectLst/>
                <a:latin typeface="URWGeometric-Regular"/>
              </a:rPr>
              <a:t>of the HVNL is particularly relevant to consignors and consignees but equally applies to anyone’s request of a driver or contractor.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b="0" i="0" dirty="0">
              <a:solidFill>
                <a:srgbClr val="000000"/>
              </a:solidFill>
              <a:effectLst/>
              <a:latin typeface="URWGeometric-Regular"/>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b="1" i="0" dirty="0">
                <a:solidFill>
                  <a:srgbClr val="000000"/>
                </a:solidFill>
                <a:effectLst/>
                <a:latin typeface="URWGeometric-Regular"/>
              </a:rPr>
              <a:t>Prohibited Requests </a:t>
            </a:r>
            <a:r>
              <a:rPr lang="en-AU" sz="1400" b="0" i="0" dirty="0">
                <a:solidFill>
                  <a:srgbClr val="000000"/>
                </a:solidFill>
                <a:effectLst/>
                <a:latin typeface="URWGeometric-Regular"/>
              </a:rPr>
              <a:t>- any person is prohibited from requesting, directing, or contracting in a way that would </a:t>
            </a:r>
            <a:r>
              <a:rPr lang="en-AU" sz="1400" b="1" i="0" dirty="0">
                <a:solidFill>
                  <a:srgbClr val="000000"/>
                </a:solidFill>
                <a:effectLst/>
                <a:latin typeface="URWGeometric-Regular"/>
              </a:rPr>
              <a:t>cause or encourage </a:t>
            </a:r>
            <a:r>
              <a:rPr lang="en-AU" sz="1400" b="0" i="0" dirty="0">
                <a:solidFill>
                  <a:srgbClr val="000000"/>
                </a:solidFill>
                <a:effectLst/>
                <a:latin typeface="URWGeometric-Regular"/>
              </a:rPr>
              <a:t>a </a:t>
            </a:r>
            <a:r>
              <a:rPr lang="en-AU" sz="1400" b="1" i="0" dirty="0">
                <a:solidFill>
                  <a:srgbClr val="000000"/>
                </a:solidFill>
                <a:effectLst/>
                <a:latin typeface="URWGeometric-Regular"/>
              </a:rPr>
              <a:t>driver</a:t>
            </a:r>
            <a:r>
              <a:rPr lang="en-AU" sz="1400" b="0" i="0" dirty="0">
                <a:solidFill>
                  <a:srgbClr val="000000"/>
                </a:solidFill>
                <a:effectLst/>
                <a:latin typeface="URWGeometric-Regular"/>
              </a:rPr>
              <a:t> to breach fatigue requirements or speed limits or that would </a:t>
            </a:r>
            <a:r>
              <a:rPr lang="en-AU" sz="1400" b="1" i="0" dirty="0">
                <a:solidFill>
                  <a:srgbClr val="000000"/>
                </a:solidFill>
                <a:effectLst/>
                <a:latin typeface="URWGeometric-Regular"/>
              </a:rPr>
              <a:t>result in another </a:t>
            </a:r>
            <a:r>
              <a:rPr lang="en-AU" sz="1400" b="1" i="0" err="1">
                <a:solidFill>
                  <a:srgbClr val="000000"/>
                </a:solidFill>
                <a:effectLst/>
                <a:latin typeface="URWGeometric-Regular"/>
              </a:rPr>
              <a:t>CoR</a:t>
            </a:r>
            <a:r>
              <a:rPr lang="en-AU" sz="1400" b="1" i="0" dirty="0">
                <a:solidFill>
                  <a:srgbClr val="000000"/>
                </a:solidFill>
                <a:effectLst/>
                <a:latin typeface="URWGeometric-Regular"/>
              </a:rPr>
              <a:t> party</a:t>
            </a:r>
            <a:r>
              <a:rPr lang="en-AU" sz="1400" b="0" i="0" dirty="0">
                <a:solidFill>
                  <a:srgbClr val="000000"/>
                </a:solidFill>
                <a:effectLst/>
                <a:latin typeface="URWGeometric-Regular"/>
              </a:rPr>
              <a:t> causing a driver to breach fatigue requirements or speed limits.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b="0" i="0" dirty="0">
              <a:solidFill>
                <a:srgbClr val="000000"/>
              </a:solidFill>
              <a:effectLst/>
              <a:latin typeface="URWGeometric-Regular"/>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b="0" i="0" dirty="0">
                <a:solidFill>
                  <a:srgbClr val="000000"/>
                </a:solidFill>
                <a:effectLst/>
                <a:latin typeface="URWGeometric-Regular"/>
              </a:rPr>
              <a:t>Like many other interpretations of the HVNL the test is whether the “person knew or ought reasonably to have known” that it may cause or encourage the breach.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400" b="0" i="0" dirty="0">
              <a:solidFill>
                <a:srgbClr val="000000"/>
              </a:solidFill>
              <a:effectLst/>
              <a:latin typeface="URWGeometric-Regular"/>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b="0" i="0" dirty="0">
                <a:solidFill>
                  <a:srgbClr val="000000"/>
                </a:solidFill>
                <a:effectLst/>
                <a:latin typeface="URWGeometric-Regular"/>
              </a:rPr>
              <a:t>The penalty in both cases is a maximum of $10,000.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400" b="0" i="0" dirty="0">
              <a:solidFill>
                <a:srgbClr val="000000"/>
              </a:solidFill>
              <a:effectLst/>
              <a:latin typeface="URWGeometric-Regular"/>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b="1" i="0" dirty="0">
                <a:solidFill>
                  <a:srgbClr val="000000"/>
                </a:solidFill>
                <a:effectLst/>
                <a:latin typeface="URWGeometric-Regular"/>
              </a:rPr>
              <a:t>Scenario</a:t>
            </a:r>
            <a:r>
              <a:rPr lang="en-AU" sz="1400" b="0" i="0" dirty="0">
                <a:solidFill>
                  <a:srgbClr val="000000"/>
                </a:solidFill>
                <a:effectLst/>
                <a:latin typeface="URWGeometric-Regular"/>
              </a:rPr>
              <a:t> – you request an urgent delivery from a contractor or supplier or schedule same when the timeframe is tight or there are a number of variables (route, weather, loading and unloading facilities etc) . This is particularly relevant when the driver may have other duties to perform in there substantive role before undertaking or completing the driving task. Should you have known there may be delays – should you have considered they may be fatigued? </a:t>
            </a:r>
            <a:endParaRPr lang="en-AU" sz="1400" i="0"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dirty="0">
              <a:solidFill>
                <a:srgbClr val="000000"/>
              </a:solidFill>
              <a:latin typeface="URWGeometric-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solidFill>
                  <a:srgbClr val="000000"/>
                </a:solidFill>
                <a:latin typeface="URWGeometric-Regular"/>
              </a:rPr>
              <a:t>Such requests under S26E would also likely be that you are also not complying with your primary duty under S26C. </a:t>
            </a:r>
            <a:endParaRPr lang="en-US" sz="1400" dirty="0"/>
          </a:p>
          <a:p>
            <a:endParaRPr lang="en-US" sz="1400" dirty="0"/>
          </a:p>
        </p:txBody>
      </p:sp>
      <p:sp>
        <p:nvSpPr>
          <p:cNvPr id="4" name="Slide Number Placeholder 3"/>
          <p:cNvSpPr>
            <a:spLocks noGrp="1"/>
          </p:cNvSpPr>
          <p:nvPr>
            <p:ph type="sldNum" sz="quarter" idx="5"/>
          </p:nvPr>
        </p:nvSpPr>
        <p:spPr/>
        <p:txBody>
          <a:bodyPr/>
          <a:lstStyle/>
          <a:p>
            <a:fld id="{8120D0C6-0C38-FF47-A889-D9F97CFDB223}" type="slidenum">
              <a:rPr lang="en-US" smtClean="0"/>
              <a:t>9</a:t>
            </a:fld>
            <a:endParaRPr lang="en-US"/>
          </a:p>
        </p:txBody>
      </p:sp>
    </p:spTree>
    <p:extLst>
      <p:ext uri="{BB962C8B-B14F-4D97-AF65-F5344CB8AC3E}">
        <p14:creationId xmlns:p14="http://schemas.microsoft.com/office/powerpoint/2010/main" val="1992298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lumMod val="60000"/>
            <a:lumOff val="4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2831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3EC66-ED98-E780-7786-6FD7514F1A5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64ACEEE-A831-3AE0-6FA1-B8C5F5A7CB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6F25A6C-B56D-DE36-137D-6743AD06E7B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3AEB6E8-B98F-9CEC-B63E-131CD790D4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A9D4DF-B6E3-616E-A707-9CF9993D24F2}"/>
              </a:ext>
            </a:extLst>
          </p:cNvPr>
          <p:cNvSpPr>
            <a:spLocks noGrp="1"/>
          </p:cNvSpPr>
          <p:nvPr>
            <p:ph type="sldNum" sz="quarter" idx="12"/>
          </p:nvPr>
        </p:nvSpPr>
        <p:spPr/>
        <p:txBody>
          <a:bodyPr/>
          <a:lstStyle/>
          <a:p>
            <a:fld id="{6BC8117F-8900-0941-A85B-9B9A86B897FA}" type="slidenum">
              <a:rPr lang="en-US" smtClean="0"/>
              <a:t>‹#›</a:t>
            </a:fld>
            <a:endParaRPr lang="en-US" dirty="0"/>
          </a:p>
        </p:txBody>
      </p:sp>
    </p:spTree>
    <p:extLst>
      <p:ext uri="{BB962C8B-B14F-4D97-AF65-F5344CB8AC3E}">
        <p14:creationId xmlns:p14="http://schemas.microsoft.com/office/powerpoint/2010/main" val="20594891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FA07341-EBE0-EEC9-16E5-645B94BA009C}"/>
              </a:ext>
            </a:extLst>
          </p:cNvPr>
          <p:cNvSpPr txBox="1"/>
          <p:nvPr userDrawn="1"/>
        </p:nvSpPr>
        <p:spPr>
          <a:xfrm>
            <a:off x="0" y="6488668"/>
            <a:ext cx="6359236" cy="369332"/>
          </a:xfrm>
          <a:prstGeom prst="rect">
            <a:avLst/>
          </a:prstGeom>
          <a:noFill/>
        </p:spPr>
        <p:txBody>
          <a:bodyPr wrap="square">
            <a:spAutoFit/>
          </a:bodyPr>
          <a:lstStyle/>
          <a:p>
            <a:r>
              <a:rPr lang="en-US" dirty="0" err="1">
                <a:solidFill>
                  <a:schemeClr val="bg1"/>
                </a:solidFill>
                <a:latin typeface="Angsana New" panose="02020603050405020304" pitchFamily="18" charset="-34"/>
                <a:cs typeface="Angsana New" panose="02020603050405020304" pitchFamily="18" charset="-34"/>
              </a:rPr>
              <a:t>Redwand</a:t>
            </a:r>
            <a:r>
              <a:rPr lang="en-US" dirty="0">
                <a:solidFill>
                  <a:schemeClr val="bg1"/>
                </a:solidFill>
                <a:latin typeface="Angsana New" panose="02020603050405020304" pitchFamily="18" charset="-34"/>
                <a:cs typeface="Angsana New" panose="02020603050405020304" pitchFamily="18" charset="-34"/>
              </a:rPr>
              <a:t> Consulting – </a:t>
            </a:r>
            <a:r>
              <a:rPr lang="en-US" dirty="0" err="1">
                <a:solidFill>
                  <a:schemeClr val="bg1"/>
                </a:solidFill>
                <a:latin typeface="Angsana New" panose="02020603050405020304" pitchFamily="18" charset="-34"/>
                <a:cs typeface="Angsana New" panose="02020603050405020304" pitchFamily="18" charset="-34"/>
              </a:rPr>
              <a:t>CoR</a:t>
            </a:r>
            <a:r>
              <a:rPr lang="en-US" dirty="0">
                <a:solidFill>
                  <a:schemeClr val="bg1"/>
                </a:solidFill>
                <a:latin typeface="Angsana New" panose="02020603050405020304" pitchFamily="18" charset="-34"/>
                <a:cs typeface="Angsana New" panose="02020603050405020304" pitchFamily="18" charset="-34"/>
              </a:rPr>
              <a:t> Presentation 2024</a:t>
            </a:r>
          </a:p>
        </p:txBody>
      </p:sp>
    </p:spTree>
    <p:extLst>
      <p:ext uri="{BB962C8B-B14F-4D97-AF65-F5344CB8AC3E}">
        <p14:creationId xmlns:p14="http://schemas.microsoft.com/office/powerpoint/2010/main" val="369207561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C1DFD-80B5-6057-D7F1-49CD44559224}"/>
              </a:ext>
            </a:extLst>
          </p:cNvPr>
          <p:cNvSpPr>
            <a:spLocks noGrp="1"/>
          </p:cNvSpPr>
          <p:nvPr>
            <p:ph type="ctrTitle"/>
          </p:nvPr>
        </p:nvSpPr>
        <p:spPr>
          <a:xfrm>
            <a:off x="2311025" y="1678451"/>
            <a:ext cx="6400800" cy="898348"/>
          </a:xfrm>
        </p:spPr>
        <p:txBody>
          <a:bodyPr/>
          <a:lstStyle/>
          <a:p>
            <a:r>
              <a:rPr lang="en-US" sz="3600" b="1" dirty="0">
                <a:solidFill>
                  <a:schemeClr val="bg1"/>
                </a:solidFill>
                <a:latin typeface="+mn-lt"/>
              </a:rPr>
              <a:t>Chain of Responsibility –Packer, Loader and Supervisor</a:t>
            </a:r>
          </a:p>
        </p:txBody>
      </p:sp>
      <p:pic>
        <p:nvPicPr>
          <p:cNvPr id="3" name="Picture 2">
            <a:extLst>
              <a:ext uri="{FF2B5EF4-FFF2-40B4-BE49-F238E27FC236}">
                <a16:creationId xmlns:a16="http://schemas.microsoft.com/office/drawing/2014/main" id="{8D014760-00B8-7492-FE2F-9286B645F1B2}"/>
              </a:ext>
            </a:extLst>
          </p:cNvPr>
          <p:cNvPicPr>
            <a:picLocks noChangeAspect="1"/>
          </p:cNvPicPr>
          <p:nvPr/>
        </p:nvPicPr>
        <p:blipFill rotWithShape="1">
          <a:blip r:embed="rId3">
            <a:extLst>
              <a:ext uri="{28A0092B-C50C-407E-A947-70E740481C1C}">
                <a14:useLocalDpi xmlns:a14="http://schemas.microsoft.com/office/drawing/2010/main" val="0"/>
              </a:ext>
            </a:extLst>
          </a:blip>
          <a:srcRect t="22390" r="1429" b="2"/>
          <a:stretch/>
        </p:blipFill>
        <p:spPr bwMode="auto">
          <a:xfrm>
            <a:off x="4904043" y="3229119"/>
            <a:ext cx="7305327" cy="3628881"/>
          </a:xfrm>
          <a:prstGeom prst="rect">
            <a:avLst/>
          </a:prstGeom>
          <a:solidFill>
            <a:schemeClr val="bg2">
              <a:lumMod val="50000"/>
            </a:schemeClr>
          </a:solidFill>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0394E7C9-99DF-256B-FF42-0B3C2A1F16A0}"/>
              </a:ext>
            </a:extLst>
          </p:cNvPr>
          <p:cNvSpPr/>
          <p:nvPr/>
        </p:nvSpPr>
        <p:spPr>
          <a:xfrm rot="503234" flipV="1">
            <a:off x="8195570" y="6468648"/>
            <a:ext cx="696256" cy="34039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41266EA-1D0A-77F2-A3A9-A35DE9A498EB}"/>
              </a:ext>
            </a:extLst>
          </p:cNvPr>
          <p:cNvSpPr/>
          <p:nvPr/>
        </p:nvSpPr>
        <p:spPr>
          <a:xfrm>
            <a:off x="10419008" y="5035639"/>
            <a:ext cx="231820" cy="51516"/>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6CB9D50-B63D-7FE3-E3AE-C88B00690C02}"/>
              </a:ext>
            </a:extLst>
          </p:cNvPr>
          <p:cNvSpPr/>
          <p:nvPr/>
        </p:nvSpPr>
        <p:spPr>
          <a:xfrm>
            <a:off x="10265434" y="4675517"/>
            <a:ext cx="153574" cy="45719"/>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8224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1FE2-C446-77B4-EA4C-9B1CDA0AE574}"/>
              </a:ext>
            </a:extLst>
          </p:cNvPr>
          <p:cNvSpPr>
            <a:spLocks noGrp="1"/>
          </p:cNvSpPr>
          <p:nvPr>
            <p:ph type="ctrTitle"/>
          </p:nvPr>
        </p:nvSpPr>
        <p:spPr>
          <a:xfrm>
            <a:off x="507999" y="320852"/>
            <a:ext cx="9765553" cy="762881"/>
          </a:xfrm>
        </p:spPr>
        <p:txBody>
          <a:bodyPr/>
          <a:lstStyle/>
          <a:p>
            <a:pPr algn="l"/>
            <a:r>
              <a:rPr lang="en-US" sz="3600" b="1" dirty="0">
                <a:solidFill>
                  <a:schemeClr val="bg1"/>
                </a:solidFill>
                <a:latin typeface="+mn-lt"/>
              </a:rPr>
              <a:t>Why is ensuring the safety of a load important ?</a:t>
            </a:r>
          </a:p>
        </p:txBody>
      </p:sp>
      <p:sp>
        <p:nvSpPr>
          <p:cNvPr id="3" name="Subtitle 2">
            <a:extLst>
              <a:ext uri="{FF2B5EF4-FFF2-40B4-BE49-F238E27FC236}">
                <a16:creationId xmlns:a16="http://schemas.microsoft.com/office/drawing/2014/main" id="{B2434EBC-CC35-81FA-8D38-47EB2A5A94BF}"/>
              </a:ext>
            </a:extLst>
          </p:cNvPr>
          <p:cNvSpPr>
            <a:spLocks noGrp="1"/>
          </p:cNvSpPr>
          <p:nvPr>
            <p:ph type="subTitle" idx="1"/>
          </p:nvPr>
        </p:nvSpPr>
        <p:spPr>
          <a:xfrm>
            <a:off x="508000" y="1366837"/>
            <a:ext cx="9144000" cy="4270169"/>
          </a:xfrm>
        </p:spPr>
        <p:txBody>
          <a:bodyPr/>
          <a:lstStyle/>
          <a:p>
            <a:pPr algn="l"/>
            <a:r>
              <a:rPr lang="en-US" sz="3200" dirty="0"/>
              <a:t>The potential consequences include:</a:t>
            </a:r>
          </a:p>
          <a:p>
            <a:pPr marL="342900" indent="-342900" algn="l">
              <a:buFont typeface="Arial" panose="020B0604020202020204" pitchFamily="34" charset="0"/>
              <a:buChar char="•"/>
            </a:pPr>
            <a:r>
              <a:rPr lang="en-AU" sz="3200" dirty="0">
                <a:solidFill>
                  <a:srgbClr val="333333"/>
                </a:solidFill>
                <a:effectLst/>
                <a:latin typeface="URWGeometric"/>
              </a:rPr>
              <a:t>risk of serious injury or death to workers or other road users </a:t>
            </a:r>
          </a:p>
          <a:p>
            <a:pPr marL="342900" indent="-342900" algn="l">
              <a:buFont typeface="Arial" panose="020B0604020202020204" pitchFamily="34" charset="0"/>
              <a:buChar char="•"/>
            </a:pPr>
            <a:r>
              <a:rPr lang="en-AU" sz="3200" dirty="0">
                <a:solidFill>
                  <a:srgbClr val="333333"/>
                </a:solidFill>
                <a:effectLst/>
                <a:latin typeface="URWGeometric"/>
              </a:rPr>
              <a:t>damage to infrastructure or property</a:t>
            </a:r>
          </a:p>
          <a:p>
            <a:pPr marL="342900" indent="-342900" algn="l">
              <a:buFont typeface="Arial" panose="020B0604020202020204" pitchFamily="34" charset="0"/>
              <a:buChar char="•"/>
            </a:pPr>
            <a:r>
              <a:rPr lang="en-AU" sz="3200" dirty="0">
                <a:solidFill>
                  <a:srgbClr val="333333"/>
                </a:solidFill>
                <a:effectLst/>
                <a:latin typeface="URWGeometric"/>
              </a:rPr>
              <a:t>the risk of damage to the environment</a:t>
            </a:r>
          </a:p>
          <a:p>
            <a:pPr marL="342900" indent="-342900" algn="l">
              <a:buFont typeface="Arial" panose="020B0604020202020204" pitchFamily="34" charset="0"/>
              <a:buChar char="•"/>
            </a:pPr>
            <a:r>
              <a:rPr lang="en-AU" sz="3200" dirty="0">
                <a:solidFill>
                  <a:srgbClr val="333333"/>
                </a:solidFill>
                <a:effectLst/>
                <a:latin typeface="URWGeometric"/>
              </a:rPr>
              <a:t>financial and reputational risk to business operations</a:t>
            </a:r>
          </a:p>
          <a:p>
            <a:pPr marL="342900" indent="-342900" algn="l">
              <a:buFont typeface="Arial" panose="020B0604020202020204" pitchFamily="34" charset="0"/>
              <a:buChar char="•"/>
            </a:pPr>
            <a:r>
              <a:rPr lang="en-AU" sz="3200" dirty="0">
                <a:solidFill>
                  <a:srgbClr val="333333"/>
                </a:solidFill>
                <a:latin typeface="URWGeometric"/>
              </a:rPr>
              <a:t>regulatory intervention.</a:t>
            </a:r>
            <a:endParaRPr lang="en-AU" sz="3200" dirty="0">
              <a:effectLst/>
            </a:endParaRPr>
          </a:p>
          <a:p>
            <a:pPr marL="342900" indent="-342900" algn="l">
              <a:buFont typeface="Arial" panose="020B0604020202020204" pitchFamily="34" charset="0"/>
              <a:buChar char="•"/>
            </a:pPr>
            <a:endParaRPr lang="en-US" sz="3200" dirty="0"/>
          </a:p>
        </p:txBody>
      </p:sp>
    </p:spTree>
    <p:extLst>
      <p:ext uri="{BB962C8B-B14F-4D97-AF65-F5344CB8AC3E}">
        <p14:creationId xmlns:p14="http://schemas.microsoft.com/office/powerpoint/2010/main" val="2655697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FC956-36C3-61B7-CFCE-47CA5DFCF249}"/>
              </a:ext>
            </a:extLst>
          </p:cNvPr>
          <p:cNvSpPr>
            <a:spLocks noGrp="1"/>
          </p:cNvSpPr>
          <p:nvPr>
            <p:ph type="ctrTitle"/>
          </p:nvPr>
        </p:nvSpPr>
        <p:spPr>
          <a:xfrm>
            <a:off x="2382771" y="2452607"/>
            <a:ext cx="6772380" cy="976393"/>
          </a:xfrm>
        </p:spPr>
        <p:txBody>
          <a:bodyPr/>
          <a:lstStyle/>
          <a:p>
            <a:r>
              <a:rPr lang="en-US" sz="3600" b="1" dirty="0">
                <a:solidFill>
                  <a:schemeClr val="bg1"/>
                </a:solidFill>
                <a:latin typeface="+mn-lt"/>
              </a:rPr>
              <a:t>Supervisor/Manager</a:t>
            </a:r>
          </a:p>
        </p:txBody>
      </p:sp>
    </p:spTree>
    <p:extLst>
      <p:ext uri="{BB962C8B-B14F-4D97-AF65-F5344CB8AC3E}">
        <p14:creationId xmlns:p14="http://schemas.microsoft.com/office/powerpoint/2010/main" val="2183586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245C2-D5EC-509A-7A51-E0DA0862D78A}"/>
              </a:ext>
            </a:extLst>
          </p:cNvPr>
          <p:cNvSpPr>
            <a:spLocks noGrp="1"/>
          </p:cNvSpPr>
          <p:nvPr>
            <p:ph type="ctrTitle"/>
          </p:nvPr>
        </p:nvSpPr>
        <p:spPr>
          <a:xfrm>
            <a:off x="820013" y="263654"/>
            <a:ext cx="3359972" cy="688490"/>
          </a:xfrm>
        </p:spPr>
        <p:txBody>
          <a:bodyPr/>
          <a:lstStyle/>
          <a:p>
            <a:pPr algn="l"/>
            <a:r>
              <a:rPr lang="en-US" sz="3600" b="1" dirty="0">
                <a:solidFill>
                  <a:schemeClr val="bg1"/>
                </a:solidFill>
                <a:latin typeface="+mn-lt"/>
              </a:rPr>
              <a:t>Supervisor</a:t>
            </a:r>
          </a:p>
        </p:txBody>
      </p:sp>
      <p:sp>
        <p:nvSpPr>
          <p:cNvPr id="3" name="Subtitle 2">
            <a:extLst>
              <a:ext uri="{FF2B5EF4-FFF2-40B4-BE49-F238E27FC236}">
                <a16:creationId xmlns:a16="http://schemas.microsoft.com/office/drawing/2014/main" id="{7DD4223D-DCC2-57B5-3D23-129FD22421BD}"/>
              </a:ext>
            </a:extLst>
          </p:cNvPr>
          <p:cNvSpPr>
            <a:spLocks noGrp="1"/>
          </p:cNvSpPr>
          <p:nvPr>
            <p:ph type="subTitle" idx="1"/>
          </p:nvPr>
        </p:nvSpPr>
        <p:spPr>
          <a:xfrm>
            <a:off x="820013" y="1171096"/>
            <a:ext cx="11122822" cy="4935236"/>
          </a:xfrm>
        </p:spPr>
        <p:txBody>
          <a:bodyPr/>
          <a:lstStyle/>
          <a:p>
            <a:pPr marL="342900" indent="-342900" algn="l">
              <a:buFont typeface="Arial" panose="020B0604020202020204" pitchFamily="34" charset="0"/>
              <a:buChar char="•"/>
            </a:pPr>
            <a:r>
              <a:rPr lang="en-US" sz="3200" dirty="0"/>
              <a:t>Policies, procedures and standards are accessible</a:t>
            </a:r>
          </a:p>
          <a:p>
            <a:pPr marL="342900" indent="-342900" algn="l">
              <a:buFont typeface="Arial" panose="020B0604020202020204" pitchFamily="34" charset="0"/>
              <a:buChar char="•"/>
            </a:pPr>
            <a:r>
              <a:rPr lang="en-US" sz="3200" dirty="0"/>
              <a:t>Safety critical staff are trained, competent and FFD</a:t>
            </a:r>
          </a:p>
          <a:p>
            <a:pPr marL="342900" indent="-342900" algn="l">
              <a:buFont typeface="Arial" panose="020B0604020202020204" pitchFamily="34" charset="0"/>
              <a:buChar char="•"/>
            </a:pPr>
            <a:r>
              <a:rPr lang="en-US" sz="3200" dirty="0"/>
              <a:t>Risks are identified, communicated and mitigated</a:t>
            </a:r>
          </a:p>
          <a:p>
            <a:pPr marL="342900" indent="-342900" algn="l">
              <a:buFont typeface="Arial" panose="020B0604020202020204" pitchFamily="34" charset="0"/>
              <a:buChar char="•"/>
            </a:pPr>
            <a:r>
              <a:rPr lang="en-US" sz="3200" dirty="0"/>
              <a:t>Vehicles and loads are appropriate for the task - DG</a:t>
            </a:r>
          </a:p>
          <a:p>
            <a:pPr marL="342900" indent="-342900" algn="l">
              <a:buFont typeface="Arial" panose="020B0604020202020204" pitchFamily="34" charset="0"/>
              <a:buChar char="•"/>
            </a:pPr>
            <a:r>
              <a:rPr lang="en-US" sz="3200" dirty="0"/>
              <a:t>Accurate and timely information – vehicle, load and restraints</a:t>
            </a:r>
          </a:p>
          <a:p>
            <a:pPr marL="342900" indent="-342900" algn="l">
              <a:buFont typeface="Arial" panose="020B0604020202020204" pitchFamily="34" charset="0"/>
              <a:buChar char="•"/>
            </a:pPr>
            <a:r>
              <a:rPr lang="en-US" sz="3200" dirty="0"/>
              <a:t>Safe area and safe systems </a:t>
            </a:r>
          </a:p>
          <a:p>
            <a:pPr marL="342900" indent="-342900" algn="l">
              <a:buFont typeface="Arial" panose="020B0604020202020204" pitchFamily="34" charset="0"/>
              <a:buChar char="•"/>
            </a:pPr>
            <a:r>
              <a:rPr lang="en-US" sz="3200" dirty="0"/>
              <a:t>Sufficient time allowed to pack, load and unload</a:t>
            </a:r>
          </a:p>
          <a:p>
            <a:pPr marL="342900" indent="-342900" algn="l">
              <a:buFont typeface="Arial" panose="020B0604020202020204" pitchFamily="34" charset="0"/>
              <a:buChar char="•"/>
            </a:pPr>
            <a:r>
              <a:rPr lang="en-US" sz="3200" dirty="0"/>
              <a:t>Loading equipment and restraints are appropriate and accessible </a:t>
            </a:r>
          </a:p>
          <a:p>
            <a:pPr marL="342900" indent="-342900" algn="l">
              <a:buFont typeface="Arial" panose="020B0604020202020204" pitchFamily="34" charset="0"/>
              <a:buChar char="•"/>
            </a:pPr>
            <a:endParaRPr lang="en-US" sz="3200" dirty="0"/>
          </a:p>
          <a:p>
            <a:pPr marL="342900" indent="-342900" algn="l">
              <a:buFont typeface="Arial" panose="020B0604020202020204" pitchFamily="34" charset="0"/>
              <a:buChar char="•"/>
            </a:pPr>
            <a:endParaRPr lang="en-US" sz="3200" dirty="0"/>
          </a:p>
        </p:txBody>
      </p:sp>
    </p:spTree>
    <p:extLst>
      <p:ext uri="{BB962C8B-B14F-4D97-AF65-F5344CB8AC3E}">
        <p14:creationId xmlns:p14="http://schemas.microsoft.com/office/powerpoint/2010/main" val="235604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7919C-91DE-66EC-4F50-C6A48D0A5118}"/>
              </a:ext>
            </a:extLst>
          </p:cNvPr>
          <p:cNvSpPr>
            <a:spLocks noGrp="1"/>
          </p:cNvSpPr>
          <p:nvPr>
            <p:ph type="ctrTitle"/>
          </p:nvPr>
        </p:nvSpPr>
        <p:spPr>
          <a:xfrm>
            <a:off x="702906" y="210360"/>
            <a:ext cx="8609045" cy="743759"/>
          </a:xfrm>
        </p:spPr>
        <p:txBody>
          <a:bodyPr/>
          <a:lstStyle/>
          <a:p>
            <a:pPr algn="l"/>
            <a:r>
              <a:rPr lang="en-US" sz="3600" b="1" dirty="0">
                <a:solidFill>
                  <a:schemeClr val="bg1"/>
                </a:solidFill>
                <a:latin typeface="+mn-lt"/>
              </a:rPr>
              <a:t>Supervisor responsibilities cont’d</a:t>
            </a:r>
          </a:p>
        </p:txBody>
      </p:sp>
      <p:sp>
        <p:nvSpPr>
          <p:cNvPr id="3" name="Subtitle 2">
            <a:extLst>
              <a:ext uri="{FF2B5EF4-FFF2-40B4-BE49-F238E27FC236}">
                <a16:creationId xmlns:a16="http://schemas.microsoft.com/office/drawing/2014/main" id="{B81E9FEA-F954-D9FF-0BB2-31E131D98818}"/>
              </a:ext>
            </a:extLst>
          </p:cNvPr>
          <p:cNvSpPr>
            <a:spLocks noGrp="1"/>
          </p:cNvSpPr>
          <p:nvPr>
            <p:ph type="subTitle" idx="1"/>
          </p:nvPr>
        </p:nvSpPr>
        <p:spPr>
          <a:xfrm>
            <a:off x="702906" y="1157417"/>
            <a:ext cx="10997683" cy="3116004"/>
          </a:xfrm>
        </p:spPr>
        <p:txBody>
          <a:bodyPr/>
          <a:lstStyle/>
          <a:p>
            <a:pPr marL="457200" indent="-457200" algn="l">
              <a:buFont typeface="Arial" panose="020B0604020202020204" pitchFamily="34" charset="0"/>
              <a:buChar char="•"/>
            </a:pPr>
            <a:r>
              <a:rPr lang="en-US" sz="3200" dirty="0"/>
              <a:t>Develop and share loading and packing plans </a:t>
            </a:r>
          </a:p>
          <a:p>
            <a:pPr marL="457200" indent="-457200" algn="l">
              <a:buFont typeface="Arial" panose="020B0604020202020204" pitchFamily="34" charset="0"/>
              <a:buChar char="•"/>
            </a:pPr>
            <a:r>
              <a:rPr lang="en-US" sz="3200" dirty="0"/>
              <a:t>Encourage and support reporting of hazards – Just Culture</a:t>
            </a:r>
          </a:p>
          <a:p>
            <a:pPr marL="457200" indent="-457200" algn="l">
              <a:buFont typeface="Arial" panose="020B0604020202020204" pitchFamily="34" charset="0"/>
              <a:buChar char="•"/>
            </a:pPr>
            <a:r>
              <a:rPr lang="en-US" sz="3200" dirty="0"/>
              <a:t>Monitor, intervene and report safety and compliance issues</a:t>
            </a:r>
          </a:p>
          <a:p>
            <a:pPr marL="457200" indent="-457200" algn="l">
              <a:buFont typeface="Arial" panose="020B0604020202020204" pitchFamily="34" charset="0"/>
              <a:buChar char="•"/>
            </a:pPr>
            <a:r>
              <a:rPr lang="en-US" sz="3200" dirty="0"/>
              <a:t>Communicate information with relevant parties</a:t>
            </a:r>
          </a:p>
          <a:p>
            <a:pPr marL="457200" indent="-457200" algn="l">
              <a:buFont typeface="Arial" panose="020B0604020202020204" pitchFamily="34" charset="0"/>
              <a:buChar char="•"/>
            </a:pPr>
            <a:r>
              <a:rPr lang="en-US" sz="3200" dirty="0"/>
              <a:t>Load Restraint Guide/Guidance - up to date and accessible</a:t>
            </a:r>
          </a:p>
          <a:p>
            <a:pPr marL="457200" indent="-457200" algn="l">
              <a:buFont typeface="Arial" panose="020B0604020202020204" pitchFamily="34" charset="0"/>
              <a:buChar char="•"/>
            </a:pPr>
            <a:r>
              <a:rPr lang="en-US" sz="3200" dirty="0"/>
              <a:t>Assurance and continuous improvement process</a:t>
            </a:r>
          </a:p>
          <a:p>
            <a:pPr algn="l"/>
            <a:endParaRPr lang="en-US" sz="3200" dirty="0"/>
          </a:p>
        </p:txBody>
      </p:sp>
    </p:spTree>
    <p:extLst>
      <p:ext uri="{BB962C8B-B14F-4D97-AF65-F5344CB8AC3E}">
        <p14:creationId xmlns:p14="http://schemas.microsoft.com/office/powerpoint/2010/main" val="2183562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F75400-F2B7-7726-8438-88EBD53EB775}"/>
              </a:ext>
            </a:extLst>
          </p:cNvPr>
          <p:cNvSpPr txBox="1"/>
          <p:nvPr/>
        </p:nvSpPr>
        <p:spPr>
          <a:xfrm>
            <a:off x="702906" y="1433402"/>
            <a:ext cx="11095084" cy="3046988"/>
          </a:xfrm>
          <a:prstGeom prst="rect">
            <a:avLst/>
          </a:prstGeom>
          <a:noFill/>
        </p:spPr>
        <p:txBody>
          <a:bodyPr wrap="square" rtlCol="0">
            <a:spAutoFit/>
          </a:bodyPr>
          <a:lstStyle/>
          <a:p>
            <a:r>
              <a:rPr lang="en-US" sz="3200" dirty="0"/>
              <a:t>Contractors</a:t>
            </a:r>
          </a:p>
          <a:p>
            <a:pPr marL="457200" indent="-457200">
              <a:buFont typeface="Arial" panose="020B0604020202020204" pitchFamily="34" charset="0"/>
              <a:buChar char="•"/>
            </a:pPr>
            <a:r>
              <a:rPr lang="en-US" sz="3200" dirty="0"/>
              <a:t>SFAIRP contractors are safe and compliant with the HVNL</a:t>
            </a:r>
          </a:p>
          <a:p>
            <a:pPr marL="457200" indent="-457200">
              <a:buFont typeface="Arial" panose="020B0604020202020204" pitchFamily="34" charset="0"/>
              <a:buChar char="•"/>
            </a:pPr>
            <a:r>
              <a:rPr lang="en-US" sz="3200" dirty="0"/>
              <a:t>Detailed and accurate information about the task</a:t>
            </a:r>
          </a:p>
          <a:p>
            <a:pPr marL="457200" indent="-457200">
              <a:buFont typeface="Arial" panose="020B0604020202020204" pitchFamily="34" charset="0"/>
              <a:buChar char="•"/>
            </a:pPr>
            <a:r>
              <a:rPr lang="en-US" sz="3200" dirty="0"/>
              <a:t>Monitor and act on safety or compliance issues</a:t>
            </a:r>
          </a:p>
          <a:p>
            <a:pPr marL="457200" indent="-457200">
              <a:buFont typeface="Arial" panose="020B0604020202020204" pitchFamily="34" charset="0"/>
              <a:buChar char="•"/>
            </a:pPr>
            <a:r>
              <a:rPr lang="en-US" sz="3200" dirty="0"/>
              <a:t>Communicate issues and expectations</a:t>
            </a:r>
          </a:p>
          <a:p>
            <a:endParaRPr lang="en-US" sz="3200" b="1" dirty="0"/>
          </a:p>
        </p:txBody>
      </p:sp>
      <p:sp>
        <p:nvSpPr>
          <p:cNvPr id="5" name="Title 1">
            <a:extLst>
              <a:ext uri="{FF2B5EF4-FFF2-40B4-BE49-F238E27FC236}">
                <a16:creationId xmlns:a16="http://schemas.microsoft.com/office/drawing/2014/main" id="{A278EFCD-F794-63FD-E0D3-051E1C0AB8F7}"/>
              </a:ext>
            </a:extLst>
          </p:cNvPr>
          <p:cNvSpPr>
            <a:spLocks noGrp="1"/>
          </p:cNvSpPr>
          <p:nvPr>
            <p:ph type="ctrTitle"/>
          </p:nvPr>
        </p:nvSpPr>
        <p:spPr>
          <a:xfrm>
            <a:off x="702906" y="129092"/>
            <a:ext cx="9144000" cy="949642"/>
          </a:xfrm>
        </p:spPr>
        <p:txBody>
          <a:bodyPr/>
          <a:lstStyle/>
          <a:p>
            <a:pPr algn="l"/>
            <a:r>
              <a:rPr lang="en-US" sz="3600" b="1" dirty="0">
                <a:solidFill>
                  <a:schemeClr val="bg1"/>
                </a:solidFill>
                <a:latin typeface="+mn-lt"/>
              </a:rPr>
              <a:t>Supervisor responsibilities cont’d</a:t>
            </a:r>
          </a:p>
        </p:txBody>
      </p:sp>
    </p:spTree>
    <p:extLst>
      <p:ext uri="{BB962C8B-B14F-4D97-AF65-F5344CB8AC3E}">
        <p14:creationId xmlns:p14="http://schemas.microsoft.com/office/powerpoint/2010/main" val="784639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33567-2BFB-9396-1C85-E22B0E1C303C}"/>
              </a:ext>
            </a:extLst>
          </p:cNvPr>
          <p:cNvSpPr>
            <a:spLocks noGrp="1"/>
          </p:cNvSpPr>
          <p:nvPr>
            <p:ph type="ctrTitle"/>
          </p:nvPr>
        </p:nvSpPr>
        <p:spPr>
          <a:xfrm>
            <a:off x="764583" y="0"/>
            <a:ext cx="9144000" cy="838227"/>
          </a:xfrm>
        </p:spPr>
        <p:txBody>
          <a:bodyPr/>
          <a:lstStyle/>
          <a:p>
            <a:pPr algn="l"/>
            <a:r>
              <a:rPr lang="en-US" sz="3600" b="1" dirty="0">
                <a:solidFill>
                  <a:schemeClr val="bg1"/>
                </a:solidFill>
                <a:latin typeface="+mn-lt"/>
              </a:rPr>
              <a:t>Loader/Unloader</a:t>
            </a:r>
          </a:p>
        </p:txBody>
      </p:sp>
      <p:sp>
        <p:nvSpPr>
          <p:cNvPr id="4" name="Subtitle 2">
            <a:extLst>
              <a:ext uri="{FF2B5EF4-FFF2-40B4-BE49-F238E27FC236}">
                <a16:creationId xmlns:a16="http://schemas.microsoft.com/office/drawing/2014/main" id="{F4843BA8-BABF-3BFA-A709-F7464D41179F}"/>
              </a:ext>
            </a:extLst>
          </p:cNvPr>
          <p:cNvSpPr>
            <a:spLocks noGrp="1"/>
          </p:cNvSpPr>
          <p:nvPr>
            <p:ph type="subTitle" idx="1"/>
          </p:nvPr>
        </p:nvSpPr>
        <p:spPr>
          <a:xfrm>
            <a:off x="764583" y="967325"/>
            <a:ext cx="10750658" cy="5541963"/>
          </a:xfrm>
        </p:spPr>
        <p:txBody>
          <a:bodyPr/>
          <a:lstStyle/>
          <a:p>
            <a:pPr marL="342900" indent="-342900" algn="l">
              <a:buFont typeface="Arial" panose="020B0604020202020204" pitchFamily="34" charset="0"/>
              <a:buChar char="•"/>
            </a:pPr>
            <a:r>
              <a:rPr lang="en-US" sz="3200" dirty="0"/>
              <a:t>Understand and discuss risks and methods to control them</a:t>
            </a:r>
          </a:p>
          <a:p>
            <a:pPr marL="342900" indent="-342900" algn="l">
              <a:buFont typeface="Arial" panose="020B0604020202020204" pitchFamily="34" charset="0"/>
              <a:buChar char="•"/>
            </a:pPr>
            <a:r>
              <a:rPr lang="en-US" sz="3200" dirty="0"/>
              <a:t>Understand and apply policies, procedures and standards</a:t>
            </a:r>
          </a:p>
          <a:p>
            <a:pPr marL="342900" indent="-342900" algn="l">
              <a:buFont typeface="Arial" panose="020B0604020202020204" pitchFamily="34" charset="0"/>
              <a:buChar char="•"/>
            </a:pPr>
            <a:r>
              <a:rPr lang="en-US" sz="3200" dirty="0"/>
              <a:t>Ensure you have been provided training </a:t>
            </a:r>
          </a:p>
          <a:p>
            <a:pPr marL="342900" indent="-342900" algn="l">
              <a:buFont typeface="Arial" panose="020B0604020202020204" pitchFamily="34" charset="0"/>
              <a:buChar char="•"/>
            </a:pPr>
            <a:r>
              <a:rPr lang="en-US" sz="3200" dirty="0"/>
              <a:t>Do not load or unload unless you feel confident</a:t>
            </a:r>
          </a:p>
          <a:p>
            <a:pPr marL="342900" indent="-342900" algn="l">
              <a:buFont typeface="Arial" panose="020B0604020202020204" pitchFamily="34" charset="0"/>
              <a:buChar char="•"/>
            </a:pPr>
            <a:r>
              <a:rPr lang="en-US" sz="3200" dirty="0"/>
              <a:t>Access accurate and timely information – vehicle, load and restraints – Load Restraint Guide/Specific advice</a:t>
            </a:r>
          </a:p>
          <a:p>
            <a:pPr marL="342900" indent="-342900" algn="l">
              <a:buFont typeface="Arial" panose="020B0604020202020204" pitchFamily="34" charset="0"/>
              <a:buChar char="•"/>
            </a:pPr>
            <a:r>
              <a:rPr lang="en-US" sz="3200" dirty="0"/>
              <a:t>Ensure the loading/unloading area is appropriate </a:t>
            </a:r>
          </a:p>
          <a:p>
            <a:pPr marL="342900" indent="-342900" algn="l">
              <a:buFont typeface="Arial" panose="020B0604020202020204" pitchFamily="34" charset="0"/>
              <a:buChar char="•"/>
            </a:pPr>
            <a:r>
              <a:rPr lang="en-US" sz="3200" dirty="0"/>
              <a:t>Allow sufficient time to load/unload</a:t>
            </a:r>
          </a:p>
          <a:p>
            <a:pPr marL="342900" indent="-342900" algn="l">
              <a:buFont typeface="Arial" panose="020B0604020202020204" pitchFamily="34" charset="0"/>
              <a:buChar char="•"/>
            </a:pPr>
            <a:r>
              <a:rPr lang="en-US" sz="3200" dirty="0"/>
              <a:t>Access and use appropriate equipment and restraints</a:t>
            </a:r>
          </a:p>
          <a:p>
            <a:pPr marL="342900" indent="-342900" algn="l">
              <a:buFont typeface="Arial" panose="020B0604020202020204" pitchFamily="34" charset="0"/>
              <a:buChar char="•"/>
            </a:pPr>
            <a:endParaRPr lang="en-US" sz="3200" dirty="0"/>
          </a:p>
        </p:txBody>
      </p:sp>
    </p:spTree>
    <p:extLst>
      <p:ext uri="{BB962C8B-B14F-4D97-AF65-F5344CB8AC3E}">
        <p14:creationId xmlns:p14="http://schemas.microsoft.com/office/powerpoint/2010/main" val="1732966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CA559-753B-7B82-7C19-242FCDDEC535}"/>
              </a:ext>
            </a:extLst>
          </p:cNvPr>
          <p:cNvSpPr>
            <a:spLocks noGrp="1"/>
          </p:cNvSpPr>
          <p:nvPr>
            <p:ph type="ctrTitle"/>
          </p:nvPr>
        </p:nvSpPr>
        <p:spPr>
          <a:xfrm>
            <a:off x="718088" y="486932"/>
            <a:ext cx="9144000" cy="477837"/>
          </a:xfrm>
        </p:spPr>
        <p:txBody>
          <a:bodyPr/>
          <a:lstStyle/>
          <a:p>
            <a:pPr algn="l"/>
            <a:r>
              <a:rPr lang="en-US" sz="3600" b="1" dirty="0">
                <a:solidFill>
                  <a:schemeClr val="bg1"/>
                </a:solidFill>
                <a:latin typeface="+mn-lt"/>
              </a:rPr>
              <a:t>Loader cont’d</a:t>
            </a:r>
          </a:p>
        </p:txBody>
      </p:sp>
      <p:sp>
        <p:nvSpPr>
          <p:cNvPr id="4" name="Subtitle 2">
            <a:extLst>
              <a:ext uri="{FF2B5EF4-FFF2-40B4-BE49-F238E27FC236}">
                <a16:creationId xmlns:a16="http://schemas.microsoft.com/office/drawing/2014/main" id="{405F6294-A5F4-D030-90CF-F41796CB87DA}"/>
              </a:ext>
            </a:extLst>
          </p:cNvPr>
          <p:cNvSpPr>
            <a:spLocks noGrp="1"/>
          </p:cNvSpPr>
          <p:nvPr>
            <p:ph type="subTitle" idx="1"/>
          </p:nvPr>
        </p:nvSpPr>
        <p:spPr>
          <a:xfrm>
            <a:off x="879999" y="1068926"/>
            <a:ext cx="9144000" cy="3977414"/>
          </a:xfrm>
        </p:spPr>
        <p:txBody>
          <a:bodyPr/>
          <a:lstStyle/>
          <a:p>
            <a:pPr marL="457200" indent="-457200" algn="l">
              <a:buFont typeface="Arial" panose="020B0604020202020204" pitchFamily="34" charset="0"/>
              <a:buChar char="•"/>
            </a:pPr>
            <a:r>
              <a:rPr lang="en-US" sz="3200" dirty="0"/>
              <a:t>Use a loading plan where necessary </a:t>
            </a:r>
          </a:p>
          <a:p>
            <a:pPr marL="457200" indent="-457200" algn="l">
              <a:buFont typeface="Arial" panose="020B0604020202020204" pitchFamily="34" charset="0"/>
              <a:buChar char="•"/>
            </a:pPr>
            <a:r>
              <a:rPr lang="en-US" sz="3200" dirty="0"/>
              <a:t>Ensure loads are within mass and dimension limits</a:t>
            </a:r>
          </a:p>
          <a:p>
            <a:pPr marL="457200" indent="-457200" algn="l">
              <a:buFont typeface="Arial" panose="020B0604020202020204" pitchFamily="34" charset="0"/>
              <a:buChar char="•"/>
            </a:pPr>
            <a:r>
              <a:rPr lang="en-US" sz="3200" dirty="0"/>
              <a:t>Report all hazards or concerns to supervisor</a:t>
            </a:r>
          </a:p>
          <a:p>
            <a:pPr marL="457200" indent="-457200" algn="l">
              <a:buFont typeface="Arial" panose="020B0604020202020204" pitchFamily="34" charset="0"/>
              <a:buChar char="•"/>
            </a:pPr>
            <a:r>
              <a:rPr lang="en-US" sz="3200" dirty="0"/>
              <a:t>Communicate information with relevant parties</a:t>
            </a:r>
          </a:p>
        </p:txBody>
      </p:sp>
      <p:sp>
        <p:nvSpPr>
          <p:cNvPr id="3" name="TextBox 2">
            <a:extLst>
              <a:ext uri="{FF2B5EF4-FFF2-40B4-BE49-F238E27FC236}">
                <a16:creationId xmlns:a16="http://schemas.microsoft.com/office/drawing/2014/main" id="{A19E2740-9651-9507-ECA7-AC35E82A4327}"/>
              </a:ext>
            </a:extLst>
          </p:cNvPr>
          <p:cNvSpPr txBox="1"/>
          <p:nvPr/>
        </p:nvSpPr>
        <p:spPr>
          <a:xfrm>
            <a:off x="879999" y="3429000"/>
            <a:ext cx="9856922" cy="2831544"/>
          </a:xfrm>
          <a:prstGeom prst="rect">
            <a:avLst/>
          </a:prstGeom>
          <a:noFill/>
        </p:spPr>
        <p:txBody>
          <a:bodyPr wrap="square" rtlCol="0">
            <a:spAutoFit/>
          </a:bodyPr>
          <a:lstStyle/>
          <a:p>
            <a:r>
              <a:rPr lang="en-US" sz="3200" dirty="0"/>
              <a:t>Contractors</a:t>
            </a:r>
          </a:p>
          <a:p>
            <a:pPr marL="457200" indent="-457200">
              <a:buFont typeface="Arial" panose="020B0604020202020204" pitchFamily="34" charset="0"/>
              <a:buChar char="•"/>
            </a:pPr>
            <a:r>
              <a:rPr lang="en-US" sz="3200" dirty="0"/>
              <a:t>Communicate issues with loading/unloading/packing</a:t>
            </a:r>
          </a:p>
          <a:p>
            <a:pPr marL="457200" indent="-457200">
              <a:buFont typeface="Arial" panose="020B0604020202020204" pitchFamily="34" charset="0"/>
              <a:buChar char="•"/>
            </a:pPr>
            <a:r>
              <a:rPr lang="en-US" sz="3200" dirty="0"/>
              <a:t>Ensure the driver has correct load information – CWD  weight/distribution/DG </a:t>
            </a:r>
          </a:p>
          <a:p>
            <a:pPr marL="457200" indent="-457200">
              <a:buFont typeface="Arial" panose="020B0604020202020204" pitchFamily="34" charset="0"/>
              <a:buChar char="•"/>
            </a:pPr>
            <a:r>
              <a:rPr lang="en-US" sz="3200" dirty="0"/>
              <a:t>Report issues regarding driver/contractor</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755611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BB126-CBA3-A829-14BB-C2D4714845B3}"/>
              </a:ext>
            </a:extLst>
          </p:cNvPr>
          <p:cNvSpPr>
            <a:spLocks noGrp="1"/>
          </p:cNvSpPr>
          <p:nvPr>
            <p:ph type="ctrTitle"/>
          </p:nvPr>
        </p:nvSpPr>
        <p:spPr>
          <a:xfrm>
            <a:off x="732263" y="389860"/>
            <a:ext cx="9144000" cy="661832"/>
          </a:xfrm>
        </p:spPr>
        <p:txBody>
          <a:bodyPr/>
          <a:lstStyle/>
          <a:p>
            <a:pPr algn="l"/>
            <a:r>
              <a:rPr lang="en-US" sz="3600" b="1" dirty="0">
                <a:solidFill>
                  <a:schemeClr val="bg1"/>
                </a:solidFill>
                <a:latin typeface="+mn-lt"/>
              </a:rPr>
              <a:t>Packer</a:t>
            </a:r>
          </a:p>
        </p:txBody>
      </p:sp>
      <p:sp>
        <p:nvSpPr>
          <p:cNvPr id="3" name="Subtitle 2">
            <a:extLst>
              <a:ext uri="{FF2B5EF4-FFF2-40B4-BE49-F238E27FC236}">
                <a16:creationId xmlns:a16="http://schemas.microsoft.com/office/drawing/2014/main" id="{FFE0A8F1-7472-815C-7F15-32C4D495D9C7}"/>
              </a:ext>
            </a:extLst>
          </p:cNvPr>
          <p:cNvSpPr>
            <a:spLocks noGrp="1"/>
          </p:cNvSpPr>
          <p:nvPr>
            <p:ph type="subTitle" idx="1"/>
          </p:nvPr>
        </p:nvSpPr>
        <p:spPr>
          <a:xfrm>
            <a:off x="732263" y="1257641"/>
            <a:ext cx="10447014" cy="4435236"/>
          </a:xfrm>
        </p:spPr>
        <p:txBody>
          <a:bodyPr/>
          <a:lstStyle/>
          <a:p>
            <a:pPr marL="457200" indent="-457200" algn="l">
              <a:buFont typeface="Arial" panose="020B0604020202020204" pitchFamily="34" charset="0"/>
              <a:buChar char="•"/>
            </a:pPr>
            <a:r>
              <a:rPr lang="en-AU" sz="2800" dirty="0">
                <a:solidFill>
                  <a:srgbClr val="000000"/>
                </a:solidFill>
                <a:effectLst/>
                <a:latin typeface="Helvetica" pitchFamily="2" charset="0"/>
              </a:rPr>
              <a:t>Understand the risks and how to mitigate them</a:t>
            </a:r>
          </a:p>
          <a:p>
            <a:pPr marL="457200" indent="-457200" algn="l">
              <a:buFont typeface="Arial" panose="020B0604020202020204" pitchFamily="34" charset="0"/>
              <a:buChar char="•"/>
            </a:pPr>
            <a:r>
              <a:rPr lang="en-AU" sz="2800" dirty="0">
                <a:solidFill>
                  <a:srgbClr val="000000"/>
                </a:solidFill>
                <a:latin typeface="Helvetica" pitchFamily="2" charset="0"/>
              </a:rPr>
              <a:t>Confirm packaged goods, unitising and containment systems can support the weight of the load</a:t>
            </a:r>
          </a:p>
          <a:p>
            <a:pPr marL="457200" indent="-457200" algn="l">
              <a:buFont typeface="Arial" panose="020B0604020202020204" pitchFamily="34" charset="0"/>
              <a:buChar char="•"/>
            </a:pPr>
            <a:r>
              <a:rPr lang="en-AU" sz="2800" dirty="0">
                <a:solidFill>
                  <a:srgbClr val="000000"/>
                </a:solidFill>
                <a:latin typeface="Helvetica" pitchFamily="2" charset="0"/>
              </a:rPr>
              <a:t>Verify and monitor packaged goods meet mass, dimension and loading requirements </a:t>
            </a:r>
          </a:p>
          <a:p>
            <a:pPr marL="457200" indent="-457200" algn="l">
              <a:buFont typeface="Arial" panose="020B0604020202020204" pitchFamily="34" charset="0"/>
              <a:buChar char="•"/>
            </a:pPr>
            <a:r>
              <a:rPr lang="en-AU" sz="2800" dirty="0">
                <a:solidFill>
                  <a:srgbClr val="000000"/>
                </a:solidFill>
                <a:effectLst/>
                <a:latin typeface="Helvetica" pitchFamily="2" charset="0"/>
              </a:rPr>
              <a:t>Provide accurate documentation - CWD</a:t>
            </a:r>
          </a:p>
          <a:p>
            <a:pPr marL="457200" indent="-457200" algn="l">
              <a:buFont typeface="Arial" panose="020B0604020202020204" pitchFamily="34" charset="0"/>
              <a:buChar char="•"/>
            </a:pPr>
            <a:r>
              <a:rPr lang="en-AU" sz="2800" dirty="0">
                <a:solidFill>
                  <a:srgbClr val="000000"/>
                </a:solidFill>
                <a:effectLst/>
                <a:latin typeface="Helvetica" pitchFamily="2" charset="0"/>
              </a:rPr>
              <a:t>Communicate the way goods are packed and positioned in the load</a:t>
            </a:r>
          </a:p>
          <a:p>
            <a:pPr marL="457200" indent="-457200" algn="l">
              <a:buFont typeface="Arial" panose="020B0604020202020204" pitchFamily="34" charset="0"/>
              <a:buChar char="•"/>
            </a:pPr>
            <a:r>
              <a:rPr lang="en-AU" sz="2800" dirty="0">
                <a:solidFill>
                  <a:srgbClr val="000000"/>
                </a:solidFill>
                <a:latin typeface="Helvetica" pitchFamily="2" charset="0"/>
              </a:rPr>
              <a:t>Observe, monitor and report safety issues</a:t>
            </a:r>
            <a:endParaRPr lang="en-AU" sz="2800" dirty="0">
              <a:solidFill>
                <a:srgbClr val="000000"/>
              </a:solidFill>
              <a:effectLst/>
              <a:latin typeface="Helvetica" pitchFamily="2" charset="0"/>
            </a:endParaRPr>
          </a:p>
          <a:p>
            <a:pPr marL="457200" indent="-457200" algn="l">
              <a:buFont typeface="Arial" panose="020B0604020202020204" pitchFamily="34" charset="0"/>
              <a:buChar char="•"/>
            </a:pPr>
            <a:endParaRPr lang="en-AU" sz="2800" dirty="0">
              <a:solidFill>
                <a:srgbClr val="000000"/>
              </a:solidFill>
              <a:effectLst/>
              <a:latin typeface="Helvetica" pitchFamily="2" charset="0"/>
            </a:endParaRPr>
          </a:p>
          <a:p>
            <a:pPr marL="342900" indent="-342900" algn="l">
              <a:buFont typeface="Arial" panose="020B0604020202020204" pitchFamily="34" charset="0"/>
              <a:buChar char="•"/>
            </a:pPr>
            <a:endParaRPr lang="en-AU" sz="2800" dirty="0">
              <a:solidFill>
                <a:srgbClr val="000000"/>
              </a:solidFill>
              <a:effectLst/>
              <a:latin typeface="Helvetica" pitchFamily="2" charset="0"/>
            </a:endParaRPr>
          </a:p>
          <a:p>
            <a:pPr marL="342900" indent="-342900" algn="l">
              <a:buFont typeface="Arial" panose="020B0604020202020204" pitchFamily="34" charset="0"/>
              <a:buChar char="•"/>
            </a:pPr>
            <a:endParaRPr lang="en-AU" sz="2800" dirty="0">
              <a:solidFill>
                <a:srgbClr val="000000"/>
              </a:solidFill>
              <a:effectLst/>
              <a:latin typeface="Helvetica" pitchFamily="2" charset="0"/>
            </a:endParaRPr>
          </a:p>
          <a:p>
            <a:pPr marL="342900" indent="-342900" algn="l">
              <a:buFont typeface="Arial" panose="020B0604020202020204" pitchFamily="34" charset="0"/>
              <a:buChar char="•"/>
            </a:pPr>
            <a:endParaRPr lang="en-US" sz="2800" dirty="0"/>
          </a:p>
        </p:txBody>
      </p:sp>
    </p:spTree>
    <p:extLst>
      <p:ext uri="{BB962C8B-B14F-4D97-AF65-F5344CB8AC3E}">
        <p14:creationId xmlns:p14="http://schemas.microsoft.com/office/powerpoint/2010/main" val="3267549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134C-13C7-9D29-F4F7-C94D4CB1D105}"/>
              </a:ext>
            </a:extLst>
          </p:cNvPr>
          <p:cNvSpPr>
            <a:spLocks noGrp="1"/>
          </p:cNvSpPr>
          <p:nvPr>
            <p:ph type="ctrTitle"/>
          </p:nvPr>
        </p:nvSpPr>
        <p:spPr>
          <a:xfrm>
            <a:off x="390939" y="173038"/>
            <a:ext cx="6844748" cy="706437"/>
          </a:xfrm>
        </p:spPr>
        <p:txBody>
          <a:bodyPr/>
          <a:lstStyle/>
          <a:p>
            <a:pPr algn="l"/>
            <a:r>
              <a:rPr lang="en-US" sz="3600" b="1" dirty="0">
                <a:solidFill>
                  <a:schemeClr val="bg1"/>
                </a:solidFill>
                <a:latin typeface="+mn-lt"/>
              </a:rPr>
              <a:t>Summary</a:t>
            </a:r>
          </a:p>
        </p:txBody>
      </p:sp>
      <p:sp>
        <p:nvSpPr>
          <p:cNvPr id="3" name="Subtitle 2">
            <a:extLst>
              <a:ext uri="{FF2B5EF4-FFF2-40B4-BE49-F238E27FC236}">
                <a16:creationId xmlns:a16="http://schemas.microsoft.com/office/drawing/2014/main" id="{98B9EA1E-A7E3-83F7-EC78-0AD98D2E06A6}"/>
              </a:ext>
            </a:extLst>
          </p:cNvPr>
          <p:cNvSpPr>
            <a:spLocks noGrp="1"/>
          </p:cNvSpPr>
          <p:nvPr>
            <p:ph type="subTitle" idx="1"/>
          </p:nvPr>
        </p:nvSpPr>
        <p:spPr>
          <a:xfrm>
            <a:off x="390939" y="1561202"/>
            <a:ext cx="9144000" cy="3766172"/>
          </a:xfrm>
        </p:spPr>
        <p:txBody>
          <a:bodyPr/>
          <a:lstStyle/>
          <a:p>
            <a:pPr marL="457200" indent="-457200" algn="l">
              <a:buFont typeface="Arial" panose="020B0604020202020204" pitchFamily="34" charset="0"/>
              <a:buChar char="•"/>
            </a:pPr>
            <a:r>
              <a:rPr lang="en-US" sz="3200" dirty="0"/>
              <a:t>Heavy vehicles have significant risks</a:t>
            </a:r>
          </a:p>
          <a:p>
            <a:pPr marL="457200" indent="-457200" algn="l">
              <a:buFont typeface="Arial" panose="020B0604020202020204" pitchFamily="34" charset="0"/>
              <a:buChar char="•"/>
            </a:pPr>
            <a:r>
              <a:rPr lang="en-US" sz="3200" dirty="0"/>
              <a:t>Packing, Loading and Unloading are integral to the safety of the transport task</a:t>
            </a:r>
          </a:p>
          <a:p>
            <a:pPr marL="457200" indent="-457200" algn="l">
              <a:buFont typeface="Arial" panose="020B0604020202020204" pitchFamily="34" charset="0"/>
              <a:buChar char="•"/>
            </a:pPr>
            <a:r>
              <a:rPr lang="en-US" sz="3200" dirty="0"/>
              <a:t>Specific roles have responsibilities under the HVNL</a:t>
            </a:r>
          </a:p>
          <a:p>
            <a:pPr marL="457200" indent="-457200" algn="l">
              <a:buFont typeface="Arial" panose="020B0604020202020204" pitchFamily="34" charset="0"/>
              <a:buChar char="•"/>
            </a:pPr>
            <a:r>
              <a:rPr lang="en-US" sz="3200" dirty="0"/>
              <a:t>Responsibility and opportunity to actively influence the safety of the transport task </a:t>
            </a:r>
          </a:p>
          <a:p>
            <a:pPr marL="457200" indent="-457200" algn="l">
              <a:buFont typeface="Arial" panose="020B0604020202020204" pitchFamily="34" charset="0"/>
              <a:buChar char="•"/>
            </a:pPr>
            <a:endParaRPr lang="en-US" sz="3200" dirty="0"/>
          </a:p>
          <a:p>
            <a:pPr marL="457200" indent="-457200" algn="l">
              <a:buFont typeface="Arial" panose="020B0604020202020204" pitchFamily="34" charset="0"/>
              <a:buChar char="•"/>
            </a:pPr>
            <a:endParaRPr lang="en-US" sz="3200" dirty="0"/>
          </a:p>
          <a:p>
            <a:pPr marL="457200" indent="-457200" algn="l">
              <a:buFont typeface="Arial" panose="020B0604020202020204" pitchFamily="34" charset="0"/>
              <a:buChar char="•"/>
            </a:pPr>
            <a:endParaRPr lang="en-US" sz="3200" dirty="0"/>
          </a:p>
          <a:p>
            <a:pPr marL="457200" indent="-457200" algn="l">
              <a:buFont typeface="Arial" panose="020B0604020202020204" pitchFamily="34" charset="0"/>
              <a:buChar char="•"/>
            </a:pPr>
            <a:endParaRPr lang="en-US" sz="3200" dirty="0"/>
          </a:p>
        </p:txBody>
      </p:sp>
    </p:spTree>
    <p:extLst>
      <p:ext uri="{BB962C8B-B14F-4D97-AF65-F5344CB8AC3E}">
        <p14:creationId xmlns:p14="http://schemas.microsoft.com/office/powerpoint/2010/main" val="2447894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9BC5E6-BFC8-5CF2-8E0C-9A72A8E116E3}"/>
              </a:ext>
            </a:extLst>
          </p:cNvPr>
          <p:cNvSpPr txBox="1"/>
          <p:nvPr/>
        </p:nvSpPr>
        <p:spPr>
          <a:xfrm>
            <a:off x="4389171" y="1276479"/>
            <a:ext cx="3023200" cy="707886"/>
          </a:xfrm>
          <a:prstGeom prst="rect">
            <a:avLst/>
          </a:prstGeom>
          <a:noFill/>
        </p:spPr>
        <p:txBody>
          <a:bodyPr wrap="none" rtlCol="0">
            <a:spAutoFit/>
          </a:bodyPr>
          <a:lstStyle/>
          <a:p>
            <a:r>
              <a:rPr lang="en-US" sz="4000" b="1" dirty="0"/>
              <a:t>QUESTIONS ?</a:t>
            </a:r>
          </a:p>
        </p:txBody>
      </p:sp>
      <p:pic>
        <p:nvPicPr>
          <p:cNvPr id="3" name="Picture 2">
            <a:extLst>
              <a:ext uri="{FF2B5EF4-FFF2-40B4-BE49-F238E27FC236}">
                <a16:creationId xmlns:a16="http://schemas.microsoft.com/office/drawing/2014/main" id="{22210828-8A83-ACD0-FBF0-B40D400EE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798" y="2494928"/>
            <a:ext cx="7719202" cy="43630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66F375C-1CBD-3997-5A37-355037612152}"/>
              </a:ext>
            </a:extLst>
          </p:cNvPr>
          <p:cNvSpPr/>
          <p:nvPr/>
        </p:nvSpPr>
        <p:spPr>
          <a:xfrm rot="895282">
            <a:off x="6096000" y="6035040"/>
            <a:ext cx="274320" cy="16764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333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2F92C-31B0-2BA0-CB38-6A17E89834D6}"/>
              </a:ext>
            </a:extLst>
          </p:cNvPr>
          <p:cNvSpPr>
            <a:spLocks noGrp="1"/>
          </p:cNvSpPr>
          <p:nvPr>
            <p:ph type="ctrTitle"/>
          </p:nvPr>
        </p:nvSpPr>
        <p:spPr>
          <a:xfrm>
            <a:off x="467753" y="314963"/>
            <a:ext cx="7405511" cy="649993"/>
          </a:xfrm>
        </p:spPr>
        <p:txBody>
          <a:bodyPr/>
          <a:lstStyle/>
          <a:p>
            <a:pPr algn="l"/>
            <a:r>
              <a:rPr lang="en-US" sz="3600" dirty="0">
                <a:solidFill>
                  <a:schemeClr val="bg1"/>
                </a:solidFill>
                <a:latin typeface="Calibri" panose="020F0502020204030204" pitchFamily="34" charset="0"/>
              </a:rPr>
              <a:t>Roles and Responsibilities</a:t>
            </a:r>
          </a:p>
        </p:txBody>
      </p:sp>
      <p:sp>
        <p:nvSpPr>
          <p:cNvPr id="3" name="Subtitle 2">
            <a:extLst>
              <a:ext uri="{FF2B5EF4-FFF2-40B4-BE49-F238E27FC236}">
                <a16:creationId xmlns:a16="http://schemas.microsoft.com/office/drawing/2014/main" id="{4E82649F-295E-BE6C-80A8-A443CC163CEC}"/>
              </a:ext>
            </a:extLst>
          </p:cNvPr>
          <p:cNvSpPr>
            <a:spLocks noGrp="1"/>
          </p:cNvSpPr>
          <p:nvPr>
            <p:ph type="subTitle" idx="1"/>
          </p:nvPr>
        </p:nvSpPr>
        <p:spPr>
          <a:xfrm>
            <a:off x="467753" y="1508797"/>
            <a:ext cx="9144000" cy="1376361"/>
          </a:xfrm>
        </p:spPr>
        <p:txBody>
          <a:bodyPr/>
          <a:lstStyle/>
          <a:p>
            <a:pPr marL="457200" indent="-457200" algn="l">
              <a:buFont typeface="Arial" panose="020B0604020202020204" pitchFamily="34" charset="0"/>
              <a:buChar char="•"/>
            </a:pPr>
            <a:r>
              <a:rPr lang="en-US" sz="3200" dirty="0"/>
              <a:t>Multiple roles within the organization</a:t>
            </a:r>
          </a:p>
          <a:p>
            <a:pPr marL="457200" indent="-457200" algn="l">
              <a:buFont typeface="Arial" panose="020B0604020202020204" pitchFamily="34" charset="0"/>
              <a:buChar char="•"/>
            </a:pPr>
            <a:r>
              <a:rPr lang="en-US" sz="3200" dirty="0"/>
              <a:t>Multiple responsibilities </a:t>
            </a:r>
          </a:p>
          <a:p>
            <a:pPr marL="457200" indent="-457200" algn="l">
              <a:buFont typeface="Arial" panose="020B0604020202020204" pitchFamily="34" charset="0"/>
              <a:buChar char="•"/>
            </a:pPr>
            <a:endParaRPr lang="en-US" sz="3200" dirty="0"/>
          </a:p>
        </p:txBody>
      </p:sp>
      <p:sp>
        <p:nvSpPr>
          <p:cNvPr id="4" name="TextBox 3">
            <a:extLst>
              <a:ext uri="{FF2B5EF4-FFF2-40B4-BE49-F238E27FC236}">
                <a16:creationId xmlns:a16="http://schemas.microsoft.com/office/drawing/2014/main" id="{F4C17272-626E-2D32-9A23-6AC08EF2798C}"/>
              </a:ext>
            </a:extLst>
          </p:cNvPr>
          <p:cNvSpPr txBox="1"/>
          <p:nvPr/>
        </p:nvSpPr>
        <p:spPr>
          <a:xfrm>
            <a:off x="467753" y="3188013"/>
            <a:ext cx="9471378"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a:t>Roles as a packer, loader and/or supervisor have specific responsibilities under the HVNL</a:t>
            </a:r>
          </a:p>
          <a:p>
            <a:pPr marL="285750" indent="-285750">
              <a:buFont typeface="Arial" panose="020B0604020202020204" pitchFamily="34" charset="0"/>
              <a:buChar char="•"/>
            </a:pPr>
            <a:endParaRPr lang="en-US" sz="3200" dirty="0"/>
          </a:p>
        </p:txBody>
      </p:sp>
    </p:spTree>
    <p:extLst>
      <p:ext uri="{BB962C8B-B14F-4D97-AF65-F5344CB8AC3E}">
        <p14:creationId xmlns:p14="http://schemas.microsoft.com/office/powerpoint/2010/main" val="481507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108A9-7E93-7E50-ACA4-746CA096B711}"/>
              </a:ext>
            </a:extLst>
          </p:cNvPr>
          <p:cNvSpPr>
            <a:spLocks noGrp="1"/>
          </p:cNvSpPr>
          <p:nvPr>
            <p:ph type="ctrTitle"/>
          </p:nvPr>
        </p:nvSpPr>
        <p:spPr>
          <a:xfrm>
            <a:off x="415962" y="96817"/>
            <a:ext cx="9144000" cy="842067"/>
          </a:xfrm>
        </p:spPr>
        <p:txBody>
          <a:bodyPr/>
          <a:lstStyle/>
          <a:p>
            <a:pPr algn="l"/>
            <a:r>
              <a:rPr lang="en-US" sz="3600" b="1" dirty="0">
                <a:solidFill>
                  <a:schemeClr val="bg1"/>
                </a:solidFill>
                <a:latin typeface="+mn-lt"/>
              </a:rPr>
              <a:t>Risks in multi-role heavy vehicle operations</a:t>
            </a:r>
          </a:p>
        </p:txBody>
      </p:sp>
      <p:sp>
        <p:nvSpPr>
          <p:cNvPr id="3" name="Subtitle 2">
            <a:extLst>
              <a:ext uri="{FF2B5EF4-FFF2-40B4-BE49-F238E27FC236}">
                <a16:creationId xmlns:a16="http://schemas.microsoft.com/office/drawing/2014/main" id="{908CE5DB-C226-615D-ECC5-AA3B4A01A330}"/>
              </a:ext>
            </a:extLst>
          </p:cNvPr>
          <p:cNvSpPr>
            <a:spLocks noGrp="1"/>
          </p:cNvSpPr>
          <p:nvPr>
            <p:ph type="subTitle" idx="1"/>
          </p:nvPr>
        </p:nvSpPr>
        <p:spPr>
          <a:xfrm>
            <a:off x="728197" y="2647987"/>
            <a:ext cx="9144000" cy="1065370"/>
          </a:xfrm>
        </p:spPr>
        <p:txBody>
          <a:bodyPr/>
          <a:lstStyle/>
          <a:p>
            <a:r>
              <a:rPr lang="en-US" sz="3200" b="1" dirty="0"/>
              <a:t>Conflicting obligations, imperatives and challenges</a:t>
            </a:r>
          </a:p>
          <a:p>
            <a:pPr marL="457200" indent="-457200" algn="l">
              <a:buFont typeface="Arial" panose="020B0604020202020204" pitchFamily="34" charset="0"/>
              <a:buChar char="•"/>
            </a:pPr>
            <a:endParaRPr lang="en-US" sz="3200" dirty="0"/>
          </a:p>
          <a:p>
            <a:pPr marL="457200" indent="-457200" algn="l">
              <a:buFont typeface="Arial" panose="020B0604020202020204" pitchFamily="34" charset="0"/>
              <a:buChar char="•"/>
            </a:pPr>
            <a:endParaRPr lang="en-US" sz="3200" dirty="0"/>
          </a:p>
          <a:p>
            <a:pPr marL="457200" indent="-457200" algn="l">
              <a:buFont typeface="Arial" panose="020B0604020202020204" pitchFamily="34" charset="0"/>
              <a:buChar char="•"/>
            </a:pPr>
            <a:endParaRPr lang="en-US" sz="3200" dirty="0"/>
          </a:p>
        </p:txBody>
      </p:sp>
    </p:spTree>
    <p:extLst>
      <p:ext uri="{BB962C8B-B14F-4D97-AF65-F5344CB8AC3E}">
        <p14:creationId xmlns:p14="http://schemas.microsoft.com/office/powerpoint/2010/main" val="990412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108A9-7E93-7E50-ACA4-746CA096B711}"/>
              </a:ext>
            </a:extLst>
          </p:cNvPr>
          <p:cNvSpPr>
            <a:spLocks noGrp="1"/>
          </p:cNvSpPr>
          <p:nvPr>
            <p:ph type="ctrTitle"/>
          </p:nvPr>
        </p:nvSpPr>
        <p:spPr>
          <a:xfrm>
            <a:off x="415962" y="96817"/>
            <a:ext cx="9144000" cy="842067"/>
          </a:xfrm>
        </p:spPr>
        <p:txBody>
          <a:bodyPr/>
          <a:lstStyle/>
          <a:p>
            <a:pPr algn="l"/>
            <a:r>
              <a:rPr lang="en-US" sz="3600" b="1" dirty="0">
                <a:solidFill>
                  <a:schemeClr val="bg1"/>
                </a:solidFill>
                <a:latin typeface="+mn-lt"/>
              </a:rPr>
              <a:t>Risks in multi-role heavy vehicle operations</a:t>
            </a:r>
          </a:p>
        </p:txBody>
      </p:sp>
      <p:sp>
        <p:nvSpPr>
          <p:cNvPr id="3" name="Subtitle 2">
            <a:extLst>
              <a:ext uri="{FF2B5EF4-FFF2-40B4-BE49-F238E27FC236}">
                <a16:creationId xmlns:a16="http://schemas.microsoft.com/office/drawing/2014/main" id="{908CE5DB-C226-615D-ECC5-AA3B4A01A330}"/>
              </a:ext>
            </a:extLst>
          </p:cNvPr>
          <p:cNvSpPr>
            <a:spLocks noGrp="1"/>
          </p:cNvSpPr>
          <p:nvPr>
            <p:ph type="subTitle" idx="1"/>
          </p:nvPr>
        </p:nvSpPr>
        <p:spPr>
          <a:xfrm>
            <a:off x="548484" y="1944570"/>
            <a:ext cx="9144000" cy="2968859"/>
          </a:xfrm>
        </p:spPr>
        <p:txBody>
          <a:bodyPr/>
          <a:lstStyle/>
          <a:p>
            <a:pPr algn="l"/>
            <a:r>
              <a:rPr lang="en-US" sz="2800" b="1" dirty="0"/>
              <a:t>Conflicting obligations, imperatives and challenges:</a:t>
            </a:r>
          </a:p>
          <a:p>
            <a:pPr marL="457200" indent="-457200" algn="l">
              <a:buFont typeface="Arial" panose="020B0604020202020204" pitchFamily="34" charset="0"/>
              <a:buChar char="•"/>
            </a:pPr>
            <a:r>
              <a:rPr lang="en-US" sz="2800" dirty="0"/>
              <a:t>Clarity of responsibility</a:t>
            </a:r>
          </a:p>
          <a:p>
            <a:pPr marL="457200" indent="-457200" algn="l">
              <a:buFont typeface="Arial" panose="020B0604020202020204" pitchFamily="34" charset="0"/>
              <a:buChar char="•"/>
            </a:pPr>
            <a:r>
              <a:rPr lang="en-US" sz="2800" dirty="0"/>
              <a:t>Skills and competency – recency</a:t>
            </a:r>
          </a:p>
          <a:p>
            <a:pPr marL="457200" indent="-457200" algn="l">
              <a:buFont typeface="Arial" panose="020B0604020202020204" pitchFamily="34" charset="0"/>
              <a:buChar char="•"/>
            </a:pPr>
            <a:r>
              <a:rPr lang="en-US" sz="2800" dirty="0"/>
              <a:t>Managing procedures and training</a:t>
            </a:r>
          </a:p>
          <a:p>
            <a:pPr marL="457200" indent="-457200" algn="l">
              <a:buFont typeface="Arial" panose="020B0604020202020204" pitchFamily="34" charset="0"/>
              <a:buChar char="•"/>
            </a:pPr>
            <a:r>
              <a:rPr lang="en-US" sz="2800" dirty="0"/>
              <a:t>Time management and priorities</a:t>
            </a:r>
          </a:p>
          <a:p>
            <a:pPr algn="l"/>
            <a:endParaRPr lang="en-US" sz="2800" dirty="0"/>
          </a:p>
          <a:p>
            <a:pPr marL="457200" indent="-457200" algn="l">
              <a:buFont typeface="Arial" panose="020B0604020202020204" pitchFamily="34" charset="0"/>
              <a:buChar char="•"/>
            </a:pPr>
            <a:endParaRPr lang="en-US" sz="2800" dirty="0"/>
          </a:p>
          <a:p>
            <a:pPr marL="457200" indent="-457200" algn="l">
              <a:buFont typeface="Arial" panose="020B0604020202020204" pitchFamily="34" charset="0"/>
              <a:buChar char="•"/>
            </a:pPr>
            <a:endParaRPr lang="en-US" sz="2800" dirty="0"/>
          </a:p>
        </p:txBody>
      </p:sp>
    </p:spTree>
    <p:extLst>
      <p:ext uri="{BB962C8B-B14F-4D97-AF65-F5344CB8AC3E}">
        <p14:creationId xmlns:p14="http://schemas.microsoft.com/office/powerpoint/2010/main" val="41610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3F8CC435-F85D-0FF3-3B49-CE8E09FE66D3}"/>
              </a:ext>
            </a:extLst>
          </p:cNvPr>
          <p:cNvSpPr>
            <a:spLocks noGrp="1"/>
          </p:cNvSpPr>
          <p:nvPr>
            <p:ph type="subTitle" idx="1"/>
          </p:nvPr>
        </p:nvSpPr>
        <p:spPr>
          <a:xfrm>
            <a:off x="408877" y="1817746"/>
            <a:ext cx="9144000" cy="3222508"/>
          </a:xfrm>
        </p:spPr>
        <p:txBody>
          <a:bodyPr/>
          <a:lstStyle/>
          <a:p>
            <a:pPr algn="l"/>
            <a:r>
              <a:rPr lang="en-US" sz="2800" b="1" dirty="0"/>
              <a:t>Conflicting obligations, imperatives and challenges:</a:t>
            </a:r>
          </a:p>
          <a:p>
            <a:pPr marL="457200" indent="-457200" algn="l">
              <a:buFont typeface="Arial" panose="020B0604020202020204" pitchFamily="34" charset="0"/>
              <a:buChar char="•"/>
            </a:pPr>
            <a:r>
              <a:rPr lang="en-US" sz="2800" dirty="0"/>
              <a:t>Assignment and scheduling – conflict in HV v. Operations</a:t>
            </a:r>
          </a:p>
          <a:p>
            <a:pPr marL="457200" indent="-457200" algn="l">
              <a:buFont typeface="Arial" panose="020B0604020202020204" pitchFamily="34" charset="0"/>
              <a:buChar char="•"/>
            </a:pPr>
            <a:r>
              <a:rPr lang="en-US" sz="2800" dirty="0"/>
              <a:t>Oversight and support – access to information and review</a:t>
            </a:r>
          </a:p>
          <a:p>
            <a:pPr marL="457200" indent="-457200" algn="l">
              <a:buFont typeface="Arial" panose="020B0604020202020204" pitchFamily="34" charset="0"/>
              <a:buChar char="•"/>
            </a:pPr>
            <a:r>
              <a:rPr lang="en-US" sz="2800" dirty="0"/>
              <a:t>Fatigue and Fitness for Duty</a:t>
            </a:r>
          </a:p>
          <a:p>
            <a:pPr marL="457200" indent="-457200" algn="l">
              <a:buFont typeface="Arial" panose="020B0604020202020204" pitchFamily="34" charset="0"/>
              <a:buChar char="•"/>
            </a:pPr>
            <a:r>
              <a:rPr lang="en-US" sz="2800" dirty="0"/>
              <a:t>Expectations and communication</a:t>
            </a:r>
          </a:p>
          <a:p>
            <a:pPr marL="457200" indent="-457200" algn="l">
              <a:buFont typeface="Arial" panose="020B0604020202020204" pitchFamily="34" charset="0"/>
              <a:buChar char="•"/>
            </a:pPr>
            <a:endParaRPr lang="en-US" sz="2800" dirty="0"/>
          </a:p>
          <a:p>
            <a:pPr marL="457200" indent="-457200" algn="l">
              <a:buFont typeface="Arial" panose="020B0604020202020204" pitchFamily="34" charset="0"/>
              <a:buChar char="•"/>
            </a:pPr>
            <a:endParaRPr lang="en-US" sz="2800" dirty="0"/>
          </a:p>
          <a:p>
            <a:pPr marL="457200" indent="-457200" algn="l">
              <a:buFont typeface="Arial" panose="020B0604020202020204" pitchFamily="34" charset="0"/>
              <a:buChar char="•"/>
            </a:pPr>
            <a:endParaRPr lang="en-US" sz="2800" dirty="0"/>
          </a:p>
        </p:txBody>
      </p:sp>
      <p:sp>
        <p:nvSpPr>
          <p:cNvPr id="5" name="Title 1">
            <a:extLst>
              <a:ext uri="{FF2B5EF4-FFF2-40B4-BE49-F238E27FC236}">
                <a16:creationId xmlns:a16="http://schemas.microsoft.com/office/drawing/2014/main" id="{555CE717-170B-B67A-37CE-50D6361EDC4E}"/>
              </a:ext>
            </a:extLst>
          </p:cNvPr>
          <p:cNvSpPr>
            <a:spLocks noGrp="1"/>
          </p:cNvSpPr>
          <p:nvPr>
            <p:ph type="ctrTitle"/>
          </p:nvPr>
        </p:nvSpPr>
        <p:spPr>
          <a:xfrm>
            <a:off x="408877" y="0"/>
            <a:ext cx="10151327" cy="867124"/>
          </a:xfrm>
        </p:spPr>
        <p:txBody>
          <a:bodyPr/>
          <a:lstStyle/>
          <a:p>
            <a:pPr algn="l"/>
            <a:r>
              <a:rPr lang="en-US" sz="3600" b="1" dirty="0">
                <a:solidFill>
                  <a:schemeClr val="bg1"/>
                </a:solidFill>
                <a:latin typeface="+mn-lt"/>
              </a:rPr>
              <a:t>Risks in multi-role heavy vehicle operations cont’d</a:t>
            </a:r>
          </a:p>
        </p:txBody>
      </p:sp>
    </p:spTree>
    <p:extLst>
      <p:ext uri="{BB962C8B-B14F-4D97-AF65-F5344CB8AC3E}">
        <p14:creationId xmlns:p14="http://schemas.microsoft.com/office/powerpoint/2010/main" val="1199545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068B4FD-B71A-C768-E355-EDE3E8634051}"/>
              </a:ext>
            </a:extLst>
          </p:cNvPr>
          <p:cNvSpPr txBox="1">
            <a:spLocks/>
          </p:cNvSpPr>
          <p:nvPr/>
        </p:nvSpPr>
        <p:spPr>
          <a:xfrm>
            <a:off x="529770" y="171872"/>
            <a:ext cx="11502573" cy="31288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3200" dirty="0">
                <a:ea typeface="Times New Roman" panose="02020603050405020304" pitchFamily="18" charset="0"/>
                <a:cs typeface="Arial" panose="020B0604020202020204" pitchFamily="34" charset="0"/>
              </a:rPr>
              <a:t>The level and nature of a party’s responsibility for a transport activity depends on —</a:t>
            </a:r>
            <a:endParaRPr lang="en-AU" sz="3200" dirty="0">
              <a:ea typeface="Calibri" panose="020F0502020204030204" pitchFamily="34" charset="0"/>
              <a:cs typeface="Arial" panose="020B0604020202020204" pitchFamily="34" charset="0"/>
            </a:endParaRPr>
          </a:p>
          <a:p>
            <a:pPr>
              <a:lnSpc>
                <a:spcPct val="150000"/>
              </a:lnSpc>
            </a:pPr>
            <a:r>
              <a:rPr lang="en-AU" sz="3200" dirty="0">
                <a:ea typeface="Times New Roman" panose="02020603050405020304" pitchFamily="18" charset="0"/>
                <a:cs typeface="Arial" panose="020B0604020202020204" pitchFamily="34" charset="0"/>
              </a:rPr>
              <a:t>the </a:t>
            </a:r>
            <a:r>
              <a:rPr lang="en-AU" sz="3200" dirty="0">
                <a:solidFill>
                  <a:schemeClr val="bg1"/>
                </a:solidFill>
                <a:ea typeface="Times New Roman" panose="02020603050405020304" pitchFamily="18" charset="0"/>
                <a:cs typeface="Arial" panose="020B0604020202020204" pitchFamily="34" charset="0"/>
              </a:rPr>
              <a:t>functions the person performs </a:t>
            </a:r>
            <a:r>
              <a:rPr lang="en-AU" sz="3200" dirty="0">
                <a:ea typeface="Times New Roman" panose="02020603050405020304" pitchFamily="18" charset="0"/>
                <a:cs typeface="Arial" panose="020B0604020202020204" pitchFamily="34" charset="0"/>
              </a:rPr>
              <a:t>or is required to perform, </a:t>
            </a:r>
          </a:p>
          <a:p>
            <a:pPr>
              <a:lnSpc>
                <a:spcPct val="150000"/>
              </a:lnSpc>
            </a:pPr>
            <a:r>
              <a:rPr lang="en-AU" sz="3200" dirty="0">
                <a:ea typeface="Times New Roman" panose="02020603050405020304" pitchFamily="18" charset="0"/>
                <a:cs typeface="Arial" panose="020B0604020202020204" pitchFamily="34" charset="0"/>
              </a:rPr>
              <a:t>the party’s </a:t>
            </a:r>
            <a:r>
              <a:rPr lang="en-AU" sz="3200" dirty="0">
                <a:solidFill>
                  <a:schemeClr val="bg1"/>
                </a:solidFill>
                <a:ea typeface="Times New Roman" panose="02020603050405020304" pitchFamily="18" charset="0"/>
                <a:cs typeface="Arial" panose="020B0604020202020204" pitchFamily="34" charset="0"/>
              </a:rPr>
              <a:t>capacity to control, eliminate or minimise the risk</a:t>
            </a:r>
            <a:r>
              <a:rPr lang="en-AU" sz="3200" dirty="0">
                <a:ea typeface="Times New Roman" panose="02020603050405020304" pitchFamily="18" charset="0"/>
                <a:cs typeface="Arial" panose="020B0604020202020204" pitchFamily="34" charset="0"/>
              </a:rPr>
              <a:t>.</a:t>
            </a:r>
            <a:endParaRPr lang="en-AU" sz="3200" dirty="0">
              <a:ea typeface="Calibri" panose="020F0502020204030204" pitchFamily="34" charset="0"/>
              <a:cs typeface="Arial" panose="020B0604020202020204" pitchFamily="34" charset="0"/>
            </a:endParaRPr>
          </a:p>
          <a:p>
            <a:pPr marL="0" indent="0">
              <a:buNone/>
            </a:pPr>
            <a:endParaRPr lang="en-AU" sz="3200" dirty="0">
              <a:effectLst/>
              <a:ea typeface="Times New Roman" panose="02020603050405020304" pitchFamily="18" charset="0"/>
              <a:cs typeface="Arial" panose="020B0604020202020204" pitchFamily="34" charset="0"/>
            </a:endParaRPr>
          </a:p>
          <a:p>
            <a:pPr marL="0" indent="0">
              <a:buNone/>
            </a:pPr>
            <a:endParaRPr lang="en-AU" sz="3200" dirty="0">
              <a:effectLst/>
              <a:ea typeface="Times New Roman" panose="02020603050405020304" pitchFamily="18" charset="0"/>
              <a:cs typeface="Arial" panose="020B0604020202020204" pitchFamily="34" charset="0"/>
            </a:endParaRPr>
          </a:p>
          <a:p>
            <a:pPr marL="0" indent="0">
              <a:lnSpc>
                <a:spcPct val="100000"/>
              </a:lnSpc>
              <a:spcBef>
                <a:spcPts val="0"/>
              </a:spcBef>
              <a:buNone/>
              <a:defRPr/>
            </a:pPr>
            <a:r>
              <a:rPr lang="en-AU" sz="3200" dirty="0">
                <a:effectLst/>
                <a:ea typeface="Times New Roman" panose="02020603050405020304" pitchFamily="18" charset="0"/>
                <a:cs typeface="Arial" panose="020B0604020202020204" pitchFamily="34" charset="0"/>
              </a:rPr>
              <a:t>A duty under this Law </a:t>
            </a:r>
            <a:r>
              <a:rPr lang="en-AU" sz="3200" u="sng" dirty="0">
                <a:effectLst/>
                <a:ea typeface="Times New Roman" panose="02020603050405020304" pitchFamily="18" charset="0"/>
                <a:cs typeface="Arial" panose="020B0604020202020204" pitchFamily="34" charset="0"/>
              </a:rPr>
              <a:t>may not be transferred</a:t>
            </a:r>
            <a:r>
              <a:rPr lang="en-AU" sz="3200" dirty="0">
                <a:effectLst/>
                <a:ea typeface="Times New Roman" panose="02020603050405020304" pitchFamily="18" charset="0"/>
                <a:cs typeface="Arial" panose="020B0604020202020204" pitchFamily="34" charset="0"/>
              </a:rPr>
              <a:t> to another person.</a:t>
            </a:r>
            <a:endParaRPr lang="en-AU" sz="3200" dirty="0">
              <a:effectLst/>
              <a:ea typeface="Calibri" panose="020F0502020204030204" pitchFamily="34" charset="0"/>
              <a:cs typeface="Arial" panose="020B0604020202020204" pitchFamily="34" charset="0"/>
            </a:endParaRPr>
          </a:p>
          <a:p>
            <a:pPr marL="0" indent="0">
              <a:buNone/>
            </a:pPr>
            <a:endParaRPr lang="en-US" sz="3200" dirty="0"/>
          </a:p>
        </p:txBody>
      </p:sp>
    </p:spTree>
    <p:extLst>
      <p:ext uri="{BB962C8B-B14F-4D97-AF65-F5344CB8AC3E}">
        <p14:creationId xmlns:p14="http://schemas.microsoft.com/office/powerpoint/2010/main" val="1877882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F490-AFFC-BFAF-E69F-379AA0B45B3E}"/>
              </a:ext>
            </a:extLst>
          </p:cNvPr>
          <p:cNvSpPr>
            <a:spLocks noGrp="1"/>
          </p:cNvSpPr>
          <p:nvPr>
            <p:ph type="ctrTitle"/>
          </p:nvPr>
        </p:nvSpPr>
        <p:spPr>
          <a:xfrm>
            <a:off x="428978" y="169333"/>
            <a:ext cx="9144000" cy="1082852"/>
          </a:xfrm>
        </p:spPr>
        <p:txBody>
          <a:bodyPr/>
          <a:lstStyle/>
          <a:p>
            <a:pPr algn="l"/>
            <a:r>
              <a:rPr lang="en-US" sz="3600" b="1" dirty="0">
                <a:solidFill>
                  <a:schemeClr val="bg1"/>
                </a:solidFill>
                <a:latin typeface="+mn-lt"/>
              </a:rPr>
              <a:t>Specific requirements under the HVNL</a:t>
            </a:r>
          </a:p>
        </p:txBody>
      </p:sp>
      <p:sp>
        <p:nvSpPr>
          <p:cNvPr id="3" name="Subtitle 2">
            <a:extLst>
              <a:ext uri="{FF2B5EF4-FFF2-40B4-BE49-F238E27FC236}">
                <a16:creationId xmlns:a16="http://schemas.microsoft.com/office/drawing/2014/main" id="{F1CBCD6D-0480-933B-D35E-185D79C7EF8D}"/>
              </a:ext>
            </a:extLst>
          </p:cNvPr>
          <p:cNvSpPr>
            <a:spLocks noGrp="1"/>
          </p:cNvSpPr>
          <p:nvPr>
            <p:ph type="subTitle" idx="1"/>
          </p:nvPr>
        </p:nvSpPr>
        <p:spPr>
          <a:xfrm>
            <a:off x="270933" y="1773237"/>
            <a:ext cx="11446933" cy="4390496"/>
          </a:xfrm>
        </p:spPr>
        <p:txBody>
          <a:bodyPr/>
          <a:lstStyle/>
          <a:p>
            <a:pPr marL="457200" indent="-457200" algn="l">
              <a:buFont typeface="Arial" panose="020B0604020202020204" pitchFamily="34" charset="0"/>
              <a:buChar char="•"/>
            </a:pPr>
            <a:r>
              <a:rPr lang="en-AU" sz="2800" b="1" dirty="0">
                <a:effectLst/>
              </a:rPr>
              <a:t>Section 111 </a:t>
            </a:r>
            <a:r>
              <a:rPr lang="en-AU" sz="2800" dirty="0">
                <a:effectLst/>
              </a:rPr>
              <a:t>- no person may drive, or permit another person to drive a heavy vehicle on a road that does not comply with the loading requirements. </a:t>
            </a:r>
          </a:p>
          <a:p>
            <a:pPr marL="457200" indent="-457200" algn="l">
              <a:buFont typeface="Arial" panose="020B0604020202020204" pitchFamily="34" charset="0"/>
              <a:buChar char="•"/>
            </a:pPr>
            <a:r>
              <a:rPr lang="en-AU" sz="2800" b="1" dirty="0"/>
              <a:t>Schedule 7</a:t>
            </a:r>
            <a:r>
              <a:rPr lang="en-AU" sz="2800" dirty="0"/>
              <a:t> – HVNR (MDLR) – </a:t>
            </a:r>
            <a:r>
              <a:rPr lang="en-AU" sz="2800" dirty="0">
                <a:solidFill>
                  <a:srgbClr val="333333"/>
                </a:solidFill>
              </a:rPr>
              <a:t>must be loaded</a:t>
            </a:r>
            <a:endParaRPr lang="en-AU" sz="2800" dirty="0">
              <a:solidFill>
                <a:srgbClr val="333333"/>
              </a:solidFill>
              <a:effectLst/>
            </a:endParaRPr>
          </a:p>
          <a:p>
            <a:pPr marL="914400" lvl="1" indent="-457200" algn="l">
              <a:buFont typeface="Arial" panose="020B0604020202020204" pitchFamily="34" charset="0"/>
              <a:buChar char="•"/>
            </a:pPr>
            <a:r>
              <a:rPr lang="en-AU" sz="2800" dirty="0">
                <a:solidFill>
                  <a:srgbClr val="333333"/>
                </a:solidFill>
                <a:effectLst/>
              </a:rPr>
              <a:t>In a way that load placement does not make the heavy vehicle unsafe or unstable </a:t>
            </a:r>
          </a:p>
          <a:p>
            <a:pPr marL="914400" lvl="1" indent="-457200" algn="l">
              <a:buFont typeface="Arial" panose="020B0604020202020204" pitchFamily="34" charset="0"/>
              <a:buChar char="•"/>
            </a:pPr>
            <a:r>
              <a:rPr lang="en-AU" sz="2800" dirty="0">
                <a:solidFill>
                  <a:srgbClr val="333333"/>
                </a:solidFill>
                <a:effectLst/>
              </a:rPr>
              <a:t>in a way that the load is not likely to fall or be dislodged from the vehicle</a:t>
            </a:r>
            <a:endParaRPr lang="en-AU" sz="2800" dirty="0">
              <a:solidFill>
                <a:srgbClr val="333333"/>
              </a:solidFill>
            </a:endParaRPr>
          </a:p>
          <a:p>
            <a:pPr marL="914400" lvl="1" indent="-457200" algn="l">
              <a:buFont typeface="Arial" panose="020B0604020202020204" pitchFamily="34" charset="0"/>
              <a:buChar char="•"/>
            </a:pPr>
            <a:r>
              <a:rPr lang="en-AU" sz="2800" dirty="0">
                <a:solidFill>
                  <a:srgbClr val="333333"/>
                </a:solidFill>
                <a:effectLst/>
              </a:rPr>
              <a:t>using an appropriate system to restrain the load. </a:t>
            </a:r>
            <a:endParaRPr lang="en-AU" sz="2800" dirty="0">
              <a:effectLst/>
            </a:endParaRPr>
          </a:p>
          <a:p>
            <a:pPr marL="457200" indent="-457200" algn="l">
              <a:buFont typeface="Arial" panose="020B0604020202020204" pitchFamily="34" charset="0"/>
              <a:buChar char="•"/>
            </a:pPr>
            <a:endParaRPr lang="en-AU" sz="3200" dirty="0">
              <a:effectLst/>
              <a:latin typeface="URWGeometric"/>
            </a:endParaRPr>
          </a:p>
          <a:p>
            <a:endParaRPr lang="en-AU" sz="3200" dirty="0">
              <a:effectLst/>
            </a:endParaRPr>
          </a:p>
        </p:txBody>
      </p:sp>
    </p:spTree>
    <p:extLst>
      <p:ext uri="{BB962C8B-B14F-4D97-AF65-F5344CB8AC3E}">
        <p14:creationId xmlns:p14="http://schemas.microsoft.com/office/powerpoint/2010/main" val="3760237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146100-76EA-3BF3-A0F7-04012FB1B937}"/>
              </a:ext>
            </a:extLst>
          </p:cNvPr>
          <p:cNvSpPr>
            <a:spLocks noGrp="1"/>
          </p:cNvSpPr>
          <p:nvPr>
            <p:ph type="subTitle" idx="1"/>
          </p:nvPr>
        </p:nvSpPr>
        <p:spPr>
          <a:xfrm>
            <a:off x="428978" y="2130076"/>
            <a:ext cx="10934116" cy="2441924"/>
          </a:xfrm>
        </p:spPr>
        <p:txBody>
          <a:bodyPr/>
          <a:lstStyle/>
          <a:p>
            <a:pPr marL="457200" indent="-457200" algn="l">
              <a:buFont typeface="Arial" panose="020B0604020202020204" pitchFamily="34" charset="0"/>
              <a:buChar char="•"/>
            </a:pPr>
            <a:r>
              <a:rPr lang="en-US" sz="3200" b="1" dirty="0"/>
              <a:t>Section 186</a:t>
            </a:r>
            <a:r>
              <a:rPr lang="en-AU" sz="3200" dirty="0">
                <a:solidFill>
                  <a:srgbClr val="000000"/>
                </a:solidFill>
              </a:rPr>
              <a:t> - </a:t>
            </a:r>
            <a:r>
              <a:rPr lang="en-AU" sz="3200" i="0" dirty="0">
                <a:solidFill>
                  <a:srgbClr val="000000"/>
                </a:solidFill>
                <a:effectLst/>
              </a:rPr>
              <a:t>Must ensure, </a:t>
            </a:r>
            <a:r>
              <a:rPr lang="en-AU" sz="3200" dirty="0">
                <a:solidFill>
                  <a:srgbClr val="000000"/>
                </a:solidFill>
              </a:rPr>
              <a:t>SFAIRP, </a:t>
            </a:r>
            <a:r>
              <a:rPr lang="en-AU" sz="3200" i="0" dirty="0">
                <a:solidFill>
                  <a:srgbClr val="000000"/>
                </a:solidFill>
                <a:effectLst/>
              </a:rPr>
              <a:t>th</a:t>
            </a:r>
            <a:r>
              <a:rPr lang="en-AU" sz="3200" dirty="0">
                <a:solidFill>
                  <a:srgbClr val="000000"/>
                </a:solidFill>
              </a:rPr>
              <a:t>e documentation is not false or misleading</a:t>
            </a:r>
          </a:p>
          <a:p>
            <a:pPr marL="457200" indent="-457200" algn="l">
              <a:buFont typeface="Arial" panose="020B0604020202020204" pitchFamily="34" charset="0"/>
              <a:buChar char="•"/>
            </a:pPr>
            <a:endParaRPr lang="en-AU" sz="3200" dirty="0">
              <a:solidFill>
                <a:srgbClr val="000000"/>
              </a:solidFill>
            </a:endParaRPr>
          </a:p>
          <a:p>
            <a:pPr marL="457200" indent="-457200" algn="l">
              <a:buFont typeface="Arial" panose="020B0604020202020204" pitchFamily="34" charset="0"/>
              <a:buChar char="•"/>
            </a:pPr>
            <a:r>
              <a:rPr lang="en-AU" sz="3200" b="1" dirty="0">
                <a:solidFill>
                  <a:srgbClr val="000000"/>
                </a:solidFill>
              </a:rPr>
              <a:t>Section 187</a:t>
            </a:r>
            <a:r>
              <a:rPr lang="en-AU" sz="3200" dirty="0">
                <a:solidFill>
                  <a:srgbClr val="000000"/>
                </a:solidFill>
              </a:rPr>
              <a:t> – Specific to Container Weight Declaration (CWD)</a:t>
            </a:r>
          </a:p>
          <a:p>
            <a:pPr algn="l"/>
            <a:endParaRPr lang="en-AU" sz="2800" i="0" dirty="0">
              <a:solidFill>
                <a:srgbClr val="000000"/>
              </a:solidFill>
              <a:effectLst/>
            </a:endParaRPr>
          </a:p>
          <a:p>
            <a:br>
              <a:rPr lang="en-AU" sz="2400" dirty="0"/>
            </a:br>
            <a:endParaRPr lang="en-US" sz="3200" dirty="0"/>
          </a:p>
        </p:txBody>
      </p:sp>
      <p:sp>
        <p:nvSpPr>
          <p:cNvPr id="4" name="Title 1">
            <a:extLst>
              <a:ext uri="{FF2B5EF4-FFF2-40B4-BE49-F238E27FC236}">
                <a16:creationId xmlns:a16="http://schemas.microsoft.com/office/drawing/2014/main" id="{2EBA399D-7A7C-875C-FD4C-9B6009A24894}"/>
              </a:ext>
            </a:extLst>
          </p:cNvPr>
          <p:cNvSpPr txBox="1">
            <a:spLocks/>
          </p:cNvSpPr>
          <p:nvPr/>
        </p:nvSpPr>
        <p:spPr>
          <a:xfrm>
            <a:off x="428978" y="169333"/>
            <a:ext cx="9144000" cy="1082852"/>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chemeClr val="bg1"/>
                </a:solidFill>
                <a:latin typeface="+mn-lt"/>
              </a:rPr>
              <a:t>Documentation requirements under the HVNL for Loading/Packing</a:t>
            </a:r>
          </a:p>
        </p:txBody>
      </p:sp>
    </p:spTree>
    <p:extLst>
      <p:ext uri="{BB962C8B-B14F-4D97-AF65-F5344CB8AC3E}">
        <p14:creationId xmlns:p14="http://schemas.microsoft.com/office/powerpoint/2010/main" val="3696909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9F66-56E4-D2D9-1C57-71BE4D6ACA33}"/>
              </a:ext>
            </a:extLst>
          </p:cNvPr>
          <p:cNvSpPr>
            <a:spLocks noGrp="1"/>
          </p:cNvSpPr>
          <p:nvPr>
            <p:ph type="ctrTitle"/>
          </p:nvPr>
        </p:nvSpPr>
        <p:spPr>
          <a:xfrm>
            <a:off x="408878" y="267629"/>
            <a:ext cx="9794488" cy="800216"/>
          </a:xfrm>
        </p:spPr>
        <p:txBody>
          <a:bodyPr/>
          <a:lstStyle/>
          <a:p>
            <a:pPr algn="l"/>
            <a:r>
              <a:rPr lang="en-AU" sz="3600" b="1" i="0" dirty="0">
                <a:solidFill>
                  <a:schemeClr val="bg1"/>
                </a:solidFill>
                <a:effectLst/>
                <a:latin typeface="+mn-lt"/>
              </a:rPr>
              <a:t>Section 26E – Prohibited </a:t>
            </a:r>
            <a:r>
              <a:rPr lang="en-AU" sz="3600" b="1" dirty="0">
                <a:solidFill>
                  <a:schemeClr val="bg1"/>
                </a:solidFill>
                <a:latin typeface="+mn-lt"/>
              </a:rPr>
              <a:t>R</a:t>
            </a:r>
            <a:r>
              <a:rPr lang="en-AU" sz="3600" b="1" i="0" dirty="0">
                <a:solidFill>
                  <a:schemeClr val="bg1"/>
                </a:solidFill>
                <a:effectLst/>
                <a:latin typeface="+mn-lt"/>
              </a:rPr>
              <a:t>equests and Contracts</a:t>
            </a:r>
            <a:endParaRPr lang="en-US" sz="3600" b="1" dirty="0">
              <a:solidFill>
                <a:schemeClr val="bg1"/>
              </a:solidFill>
              <a:latin typeface="+mn-lt"/>
            </a:endParaRPr>
          </a:p>
        </p:txBody>
      </p:sp>
      <p:sp>
        <p:nvSpPr>
          <p:cNvPr id="4" name="TextBox 3">
            <a:extLst>
              <a:ext uri="{FF2B5EF4-FFF2-40B4-BE49-F238E27FC236}">
                <a16:creationId xmlns:a16="http://schemas.microsoft.com/office/drawing/2014/main" id="{36869540-5765-1747-910D-B7E0883C1B1B}"/>
              </a:ext>
            </a:extLst>
          </p:cNvPr>
          <p:cNvSpPr txBox="1"/>
          <p:nvPr/>
        </p:nvSpPr>
        <p:spPr>
          <a:xfrm>
            <a:off x="408878" y="1146954"/>
            <a:ext cx="10374352" cy="4401205"/>
          </a:xfrm>
          <a:prstGeom prst="rect">
            <a:avLst/>
          </a:prstGeom>
          <a:noFill/>
        </p:spPr>
        <p:txBody>
          <a:bodyPr wrap="square" rtlCol="0">
            <a:spAutoFit/>
          </a:bodyPr>
          <a:lstStyle/>
          <a:p>
            <a:pPr marL="457200" indent="-457200">
              <a:buFont typeface="Arial" panose="020B0604020202020204" pitchFamily="34" charset="0"/>
              <a:buChar char="•"/>
            </a:pPr>
            <a:r>
              <a:rPr lang="en-US" sz="2800" b="1" dirty="0"/>
              <a:t>S26E (1)</a:t>
            </a:r>
            <a:r>
              <a:rPr lang="en-US" sz="2800" dirty="0"/>
              <a:t> – </a:t>
            </a:r>
            <a:r>
              <a:rPr lang="en-US" sz="2800" b="1" dirty="0">
                <a:solidFill>
                  <a:schemeClr val="bg1"/>
                </a:solidFill>
              </a:rPr>
              <a:t>asks or directs </a:t>
            </a:r>
            <a:r>
              <a:rPr lang="en-US" sz="2800" dirty="0"/>
              <a:t>a driver or asks or directs a party in the </a:t>
            </a:r>
            <a:r>
              <a:rPr lang="en-US" sz="2800" dirty="0" err="1"/>
              <a:t>CoR</a:t>
            </a:r>
            <a:r>
              <a:rPr lang="en-US" sz="2800" dirty="0"/>
              <a:t> – to do something which would cause the driver to speed, drive while impaired by fatigue or breach a drivers work and rest options</a:t>
            </a:r>
          </a:p>
          <a:p>
            <a:endParaRPr lang="en-US" sz="2800" dirty="0"/>
          </a:p>
          <a:p>
            <a:pPr marL="457200" indent="-457200">
              <a:buFont typeface="Arial" panose="020B0604020202020204" pitchFamily="34" charset="0"/>
              <a:buChar char="•"/>
            </a:pPr>
            <a:r>
              <a:rPr lang="en-US" sz="2800" b="1" dirty="0"/>
              <a:t>S26E (2)</a:t>
            </a:r>
            <a:r>
              <a:rPr lang="en-US" sz="2800" dirty="0"/>
              <a:t> - </a:t>
            </a:r>
            <a:r>
              <a:rPr lang="en-AU" sz="2800" b="0" i="0" dirty="0">
                <a:solidFill>
                  <a:srgbClr val="000000"/>
                </a:solidFill>
                <a:effectLst/>
                <a:latin typeface="URWGeometric-Regular"/>
              </a:rPr>
              <a:t>not enter into an </a:t>
            </a:r>
            <a:r>
              <a:rPr lang="en-AU" sz="2800" b="1" i="0" dirty="0">
                <a:solidFill>
                  <a:schemeClr val="bg1"/>
                </a:solidFill>
                <a:effectLst/>
                <a:latin typeface="URWGeometric-Bold"/>
              </a:rPr>
              <a:t>agreement or contract</a:t>
            </a:r>
            <a:r>
              <a:rPr lang="en-AU" sz="2800" b="1" i="0" dirty="0">
                <a:solidFill>
                  <a:srgbClr val="000000"/>
                </a:solidFill>
                <a:effectLst/>
                <a:latin typeface="URWGeometric-Regular"/>
              </a:rPr>
              <a:t> </a:t>
            </a:r>
            <a:r>
              <a:rPr lang="en-AU" sz="2800" b="0" i="0" dirty="0">
                <a:solidFill>
                  <a:srgbClr val="000000"/>
                </a:solidFill>
                <a:effectLst/>
                <a:latin typeface="URWGeometric-Regular"/>
              </a:rPr>
              <a:t>with the </a:t>
            </a:r>
            <a:r>
              <a:rPr lang="en-AU" sz="2800" i="0" dirty="0">
                <a:effectLst/>
                <a:latin typeface="URWGeometric-Regular"/>
              </a:rPr>
              <a:t>driver</a:t>
            </a:r>
            <a:r>
              <a:rPr lang="en-AU" sz="2800" b="0" i="0" dirty="0">
                <a:effectLst/>
                <a:latin typeface="URWGeometric-Regular"/>
              </a:rPr>
              <a:t> of a heavy vehicle, or a </a:t>
            </a:r>
            <a:r>
              <a:rPr lang="en-AU" sz="2800" i="0" dirty="0">
                <a:effectLst/>
                <a:latin typeface="URWGeometric-Regular"/>
              </a:rPr>
              <a:t>party in the </a:t>
            </a:r>
            <a:r>
              <a:rPr lang="en-AU" sz="2800" dirty="0" err="1">
                <a:effectLst/>
                <a:latin typeface="URWGeometric-Regular"/>
              </a:rPr>
              <a:t>CoR</a:t>
            </a:r>
            <a:r>
              <a:rPr lang="en-AU" sz="2800" dirty="0">
                <a:effectLst/>
                <a:latin typeface="URWGeometric-Regular"/>
              </a:rPr>
              <a:t> </a:t>
            </a:r>
            <a:r>
              <a:rPr lang="en-AU" sz="2800" b="0" i="0" dirty="0">
                <a:solidFill>
                  <a:srgbClr val="000000"/>
                </a:solidFill>
                <a:effectLst/>
                <a:latin typeface="URWGeometric-Regular"/>
              </a:rPr>
              <a:t>that would cause or encourage the driver of a heavy vehicle to exceed the speed limit or drive while impaired by fatigue.</a:t>
            </a:r>
          </a:p>
          <a:p>
            <a:pPr marL="457200" indent="-457200">
              <a:buFont typeface="Arial" panose="020B0604020202020204" pitchFamily="34" charset="0"/>
              <a:buChar char="•"/>
            </a:pPr>
            <a:endParaRPr lang="en-AU" sz="2800" dirty="0">
              <a:solidFill>
                <a:srgbClr val="000000"/>
              </a:solidFill>
              <a:latin typeface="URWGeometric-Regular"/>
            </a:endParaRPr>
          </a:p>
        </p:txBody>
      </p:sp>
    </p:spTree>
    <p:extLst>
      <p:ext uri="{BB962C8B-B14F-4D97-AF65-F5344CB8AC3E}">
        <p14:creationId xmlns:p14="http://schemas.microsoft.com/office/powerpoint/2010/main" val="156137031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3A1BDB9696044E816CAD87028809BF" ma:contentTypeVersion="15" ma:contentTypeDescription="Create a new document." ma:contentTypeScope="" ma:versionID="fe4f443f79fd27c0201629b165d7d10b">
  <xsd:schema xmlns:xsd="http://www.w3.org/2001/XMLSchema" xmlns:xs="http://www.w3.org/2001/XMLSchema" xmlns:p="http://schemas.microsoft.com/office/2006/metadata/properties" xmlns:ns2="e725aea2-ffec-466e-8318-5ef182e89a10" xmlns:ns3="45ab7314-6ee2-4801-b2cf-a27306d55ce5" xmlns:ns4="3a93995c-2f59-466d-9065-fa6c9c5410b5" targetNamespace="http://schemas.microsoft.com/office/2006/metadata/properties" ma:root="true" ma:fieldsID="2e69c08acae43aa825eff92740b73479" ns2:_="" ns3:_="" ns4:_="">
    <xsd:import namespace="e725aea2-ffec-466e-8318-5ef182e89a10"/>
    <xsd:import namespace="45ab7314-6ee2-4801-b2cf-a27306d55ce5"/>
    <xsd:import namespace="3a93995c-2f59-466d-9065-fa6c9c5410b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4:SharedWithUsers" minOccurs="0"/>
                <xsd:element ref="ns4: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25aea2-ffec-466e-8318-5ef182e89a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882f032-dad1-41cf-a60f-97869fdaafaa"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ab7314-6ee2-4801-b2cf-a27306d55ce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0c6c18b-575a-427f-afd5-584954fc6252}" ma:internalName="TaxCatchAll" ma:showField="CatchAllData" ma:web="3a93995c-2f59-466d-9065-fa6c9c5410b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a93995c-2f59-466d-9065-fa6c9c5410b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725aea2-ffec-466e-8318-5ef182e89a10">
      <Terms xmlns="http://schemas.microsoft.com/office/infopath/2007/PartnerControls"/>
    </lcf76f155ced4ddcb4097134ff3c332f>
    <TaxCatchAll xmlns="45ab7314-6ee2-4801-b2cf-a27306d55ce5" xsi:nil="true"/>
  </documentManagement>
</p:properties>
</file>

<file path=customXml/itemProps1.xml><?xml version="1.0" encoding="utf-8"?>
<ds:datastoreItem xmlns:ds="http://schemas.openxmlformats.org/officeDocument/2006/customXml" ds:itemID="{203F3B46-B0F9-4B96-9912-F9F8264600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25aea2-ffec-466e-8318-5ef182e89a10"/>
    <ds:schemaRef ds:uri="45ab7314-6ee2-4801-b2cf-a27306d55ce5"/>
    <ds:schemaRef ds:uri="3a93995c-2f59-466d-9065-fa6c9c5410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E35CC3-6DB3-4E80-9280-ED6BFF46CAB2}">
  <ds:schemaRefs>
    <ds:schemaRef ds:uri="http://schemas.microsoft.com/sharepoint/v3/contenttype/forms"/>
  </ds:schemaRefs>
</ds:datastoreItem>
</file>

<file path=customXml/itemProps3.xml><?xml version="1.0" encoding="utf-8"?>
<ds:datastoreItem xmlns:ds="http://schemas.openxmlformats.org/officeDocument/2006/customXml" ds:itemID="{0451D1E8-2E4A-4504-8468-F89EBF6F5344}">
  <ds:schemaRefs>
    <ds:schemaRef ds:uri="http://schemas.microsoft.com/office/2006/metadata/properties"/>
    <ds:schemaRef ds:uri="http://schemas.microsoft.com/office/infopath/2007/PartnerControls"/>
    <ds:schemaRef ds:uri="e725aea2-ffec-466e-8318-5ef182e89a10"/>
    <ds:schemaRef ds:uri="45ab7314-6ee2-4801-b2cf-a27306d55ce5"/>
  </ds:schemaRefs>
</ds:datastoreItem>
</file>

<file path=docProps/app.xml><?xml version="1.0" encoding="utf-8"?>
<Properties xmlns="http://schemas.openxmlformats.org/officeDocument/2006/extended-properties" xmlns:vt="http://schemas.openxmlformats.org/officeDocument/2006/docPropsVTypes">
  <Template/>
  <TotalTime>23987</TotalTime>
  <Words>3047</Words>
  <Application>Microsoft Office PowerPoint</Application>
  <PresentationFormat>Widescreen</PresentationFormat>
  <Paragraphs>298</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1_Office Theme</vt:lpstr>
      <vt:lpstr>Chain of Responsibility –Packer, Loader and Supervisor</vt:lpstr>
      <vt:lpstr>Roles and Responsibilities</vt:lpstr>
      <vt:lpstr>Risks in multi-role heavy vehicle operations</vt:lpstr>
      <vt:lpstr>Risks in multi-role heavy vehicle operations</vt:lpstr>
      <vt:lpstr>Risks in multi-role heavy vehicle operations cont’d</vt:lpstr>
      <vt:lpstr>PowerPoint Presentation</vt:lpstr>
      <vt:lpstr>Specific requirements under the HVNL</vt:lpstr>
      <vt:lpstr>PowerPoint Presentation</vt:lpstr>
      <vt:lpstr>Section 26E – Prohibited Requests and Contracts</vt:lpstr>
      <vt:lpstr>Why is ensuring the safety of a load important ?</vt:lpstr>
      <vt:lpstr>Supervisor/Manager</vt:lpstr>
      <vt:lpstr>Supervisor</vt:lpstr>
      <vt:lpstr>Supervisor responsibilities cont’d</vt:lpstr>
      <vt:lpstr>Supervisor responsibilities cont’d</vt:lpstr>
      <vt:lpstr>Loader/Unloader</vt:lpstr>
      <vt:lpstr>Loader cont’d</vt:lpstr>
      <vt:lpstr>Packer</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Chain of Responsibility - Supervisor,Loader,Packer</dc:title>
  <dc:creator>Redwand Consulting Pty Ltd</dc:creator>
  <cp:lastModifiedBy>geoff casey</cp:lastModifiedBy>
  <cp:revision>63</cp:revision>
  <dcterms:created xsi:type="dcterms:W3CDTF">2024-10-23T00:28:45Z</dcterms:created>
  <dcterms:modified xsi:type="dcterms:W3CDTF">2025-09-09T21:28:57Z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0x010100983A1BDB9696044E816CAD87028809BF</vt:lpwstr>
  </property>
  <property fmtid="{D5CDD505-2E9C-101B-9397-08002B2CF9AE}" pid="3" name="MediaServiceImageTags">
    <vt:lpwstr/>
  </property>
</Properties>
</file>