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8" r:id="rId5"/>
    <p:sldId id="296" r:id="rId6"/>
    <p:sldId id="283" r:id="rId7"/>
    <p:sldId id="298" r:id="rId8"/>
    <p:sldId id="300" r:id="rId9"/>
    <p:sldId id="301" r:id="rId10"/>
    <p:sldId id="257" r:id="rId11"/>
    <p:sldId id="259" r:id="rId12"/>
    <p:sldId id="306" r:id="rId13"/>
    <p:sldId id="273" r:id="rId14"/>
    <p:sldId id="284" r:id="rId15"/>
    <p:sldId id="297" r:id="rId16"/>
    <p:sldId id="286" r:id="rId17"/>
    <p:sldId id="290" r:id="rId18"/>
    <p:sldId id="308" r:id="rId19"/>
    <p:sldId id="280" r:id="rId20"/>
    <p:sldId id="268" r:id="rId21"/>
    <p:sldId id="304" r:id="rId22"/>
    <p:sldId id="302" r:id="rId23"/>
    <p:sldId id="3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1802F1-7AC6-C565-49C8-D17349D5B831}" name="Karen Bow" initials="KB" userId="S::karen.bow@nhvr.gov.au::98721e63-86e1-4b68-ad0f-a36a73cfa3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10202"/>
    <a:srgbClr val="B20024"/>
    <a:srgbClr val="FB78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E8A14-E5BD-00AB-558E-F0333F9EF158}" v="18" dt="2025-09-09T02:10:05.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5"/>
    <p:restoredTop sz="95985"/>
  </p:normalViewPr>
  <p:slideViewPr>
    <p:cSldViewPr snapToGrid="0">
      <p:cViewPr varScale="1">
        <p:scale>
          <a:sx n="114" d="100"/>
          <a:sy n="114" d="100"/>
        </p:scale>
        <p:origin x="240"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0" d="100"/>
          <a:sy n="90" d="100"/>
        </p:scale>
        <p:origin x="396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ow" userId="S::karen.bow@nhvr.gov.au::98721e63-86e1-4b68-ad0f-a36a73cfa347" providerId="AD" clId="Web-{CC60932F-4AB5-4C8C-B3B4-A732883E41DA}"/>
    <pc:docChg chg="mod modSld">
      <pc:chgData name="Karen Bow" userId="S::karen.bow@nhvr.gov.au::98721e63-86e1-4b68-ad0f-a36a73cfa347" providerId="AD" clId="Web-{CC60932F-4AB5-4C8C-B3B4-A732883E41DA}" dt="2025-09-04T02:03:46.840" v="11"/>
      <pc:docMkLst>
        <pc:docMk/>
      </pc:docMkLst>
      <pc:sldChg chg="modNotes">
        <pc:chgData name="Karen Bow" userId="S::karen.bow@nhvr.gov.au::98721e63-86e1-4b68-ad0f-a36a73cfa347" providerId="AD" clId="Web-{CC60932F-4AB5-4C8C-B3B4-A732883E41DA}" dt="2025-09-04T02:03:46.840" v="11"/>
        <pc:sldMkLst>
          <pc:docMk/>
          <pc:sldMk cId="1333815621" sldId="259"/>
        </pc:sldMkLst>
      </pc:sldChg>
      <pc:sldChg chg="modNotes">
        <pc:chgData name="Karen Bow" userId="S::karen.bow@nhvr.gov.au::98721e63-86e1-4b68-ad0f-a36a73cfa347" providerId="AD" clId="Web-{CC60932F-4AB5-4C8C-B3B4-A732883E41DA}" dt="2025-09-04T01:50:41.305" v="2"/>
        <pc:sldMkLst>
          <pc:docMk/>
          <pc:sldMk cId="1199545652" sldId="301"/>
        </pc:sldMkLst>
      </pc:sldChg>
    </pc:docChg>
  </pc:docChgLst>
  <pc:docChgLst>
    <pc:chgData name="Karen Bow" userId="S::karen.bow@nhvr.gov.au::98721e63-86e1-4b68-ad0f-a36a73cfa347" providerId="AD" clId="Web-{96778192-1EC1-4B0C-8453-0891528D17C4}"/>
    <pc:docChg chg="modSld">
      <pc:chgData name="Karen Bow" userId="S::karen.bow@nhvr.gov.au::98721e63-86e1-4b68-ad0f-a36a73cfa347" providerId="AD" clId="Web-{96778192-1EC1-4B0C-8453-0891528D17C4}" dt="2025-09-09T01:43:10.536" v="3"/>
      <pc:docMkLst>
        <pc:docMk/>
      </pc:docMkLst>
      <pc:sldChg chg="modNotes">
        <pc:chgData name="Karen Bow" userId="S::karen.bow@nhvr.gov.au::98721e63-86e1-4b68-ad0f-a36a73cfa347" providerId="AD" clId="Web-{96778192-1EC1-4B0C-8453-0891528D17C4}" dt="2025-09-09T01:43:10.536" v="3"/>
        <pc:sldMkLst>
          <pc:docMk/>
          <pc:sldMk cId="3003282787" sldId="296"/>
        </pc:sldMkLst>
      </pc:sldChg>
    </pc:docChg>
  </pc:docChgLst>
  <pc:docChgLst>
    <pc:chgData name="Karen Bow" userId="S::karen.bow@nhvr.gov.au::98721e63-86e1-4b68-ad0f-a36a73cfa347" providerId="AD" clId="Web-{2CE9B073-DC11-4798-998B-36984E0819A2}"/>
    <pc:docChg chg="modSld">
      <pc:chgData name="Karen Bow" userId="S::karen.bow@nhvr.gov.au::98721e63-86e1-4b68-ad0f-a36a73cfa347" providerId="AD" clId="Web-{2CE9B073-DC11-4798-998B-36984E0819A2}" dt="2025-09-09T21:34:23.484" v="11"/>
      <pc:docMkLst>
        <pc:docMk/>
      </pc:docMkLst>
      <pc:sldChg chg="modNotes">
        <pc:chgData name="Karen Bow" userId="S::karen.bow@nhvr.gov.au::98721e63-86e1-4b68-ad0f-a36a73cfa347" providerId="AD" clId="Web-{2CE9B073-DC11-4798-998B-36984E0819A2}" dt="2025-09-09T21:34:23.484" v="11"/>
        <pc:sldMkLst>
          <pc:docMk/>
          <pc:sldMk cId="2391426819" sldId="283"/>
        </pc:sldMkLst>
      </pc:sldChg>
    </pc:docChg>
  </pc:docChgLst>
  <pc:docChgLst>
    <pc:chgData name="Karen Bow" userId="S::karen.bow@nhvr.gov.au::98721e63-86e1-4b68-ad0f-a36a73cfa347" providerId="AD" clId="Web-{19956BEB-6D98-32FF-EF4A-009DC0495A1E}"/>
    <pc:docChg chg="modSld">
      <pc:chgData name="Karen Bow" userId="S::karen.bow@nhvr.gov.au::98721e63-86e1-4b68-ad0f-a36a73cfa347" providerId="AD" clId="Web-{19956BEB-6D98-32FF-EF4A-009DC0495A1E}" dt="2025-09-09T01:42:02.844" v="110"/>
      <pc:docMkLst>
        <pc:docMk/>
      </pc:docMkLst>
      <pc:sldChg chg="modNotes">
        <pc:chgData name="Karen Bow" userId="S::karen.bow@nhvr.gov.au::98721e63-86e1-4b68-ad0f-a36a73cfa347" providerId="AD" clId="Web-{19956BEB-6D98-32FF-EF4A-009DC0495A1E}" dt="2025-09-09T01:42:02.844" v="110"/>
        <pc:sldMkLst>
          <pc:docMk/>
          <pc:sldMk cId="3003282787" sldId="296"/>
        </pc:sldMkLst>
      </pc:sldChg>
    </pc:docChg>
  </pc:docChgLst>
  <pc:docChgLst>
    <pc:chgData name="Karen Bow" userId="S::karen.bow@nhvr.gov.au::98721e63-86e1-4b68-ad0f-a36a73cfa347" providerId="AD" clId="Web-{DB1E8A14-E5BD-00AB-558E-F0333F9EF158}"/>
    <pc:docChg chg="modSld">
      <pc:chgData name="Karen Bow" userId="S::karen.bow@nhvr.gov.au::98721e63-86e1-4b68-ad0f-a36a73cfa347" providerId="AD" clId="Web-{DB1E8A14-E5BD-00AB-558E-F0333F9EF158}" dt="2025-09-09T02:10:03.025" v="1226"/>
      <pc:docMkLst>
        <pc:docMk/>
      </pc:docMkLst>
      <pc:sldChg chg="modNotes">
        <pc:chgData name="Karen Bow" userId="S::karen.bow@nhvr.gov.au::98721e63-86e1-4b68-ad0f-a36a73cfa347" providerId="AD" clId="Web-{DB1E8A14-E5BD-00AB-558E-F0333F9EF158}" dt="2025-09-09T01:55:39.946" v="538"/>
        <pc:sldMkLst>
          <pc:docMk/>
          <pc:sldMk cId="279715009" sldId="257"/>
        </pc:sldMkLst>
      </pc:sldChg>
      <pc:sldChg chg="modSp modNotes">
        <pc:chgData name="Karen Bow" userId="S::karen.bow@nhvr.gov.au::98721e63-86e1-4b68-ad0f-a36a73cfa347" providerId="AD" clId="Web-{DB1E8A14-E5BD-00AB-558E-F0333F9EF158}" dt="2025-09-09T01:56:11.327" v="541"/>
        <pc:sldMkLst>
          <pc:docMk/>
          <pc:sldMk cId="1333815621" sldId="259"/>
        </pc:sldMkLst>
        <pc:spChg chg="mod">
          <ac:chgData name="Karen Bow" userId="S::karen.bow@nhvr.gov.au::98721e63-86e1-4b68-ad0f-a36a73cfa347" providerId="AD" clId="Web-{DB1E8A14-E5BD-00AB-558E-F0333F9EF158}" dt="2025-09-09T01:56:03.919" v="540" actId="20577"/>
          <ac:spMkLst>
            <pc:docMk/>
            <pc:sldMk cId="1333815621" sldId="259"/>
            <ac:spMk id="2" creationId="{DBB4A2D3-B83F-EDDE-6916-5ACF14E39228}"/>
          </ac:spMkLst>
        </pc:spChg>
      </pc:sldChg>
      <pc:sldChg chg="modNotes">
        <pc:chgData name="Karen Bow" userId="S::karen.bow@nhvr.gov.au::98721e63-86e1-4b68-ad0f-a36a73cfa347" providerId="AD" clId="Web-{DB1E8A14-E5BD-00AB-558E-F0333F9EF158}" dt="2025-09-09T02:09:46.915" v="1214"/>
        <pc:sldMkLst>
          <pc:docMk/>
          <pc:sldMk cId="2067993395" sldId="268"/>
        </pc:sldMkLst>
      </pc:sldChg>
      <pc:sldChg chg="modNotes">
        <pc:chgData name="Karen Bow" userId="S::karen.bow@nhvr.gov.au::98721e63-86e1-4b68-ad0f-a36a73cfa347" providerId="AD" clId="Web-{DB1E8A14-E5BD-00AB-558E-F0333F9EF158}" dt="2025-09-09T01:58:26.251" v="547"/>
        <pc:sldMkLst>
          <pc:docMk/>
          <pc:sldMk cId="1492313630" sldId="273"/>
        </pc:sldMkLst>
      </pc:sldChg>
      <pc:sldChg chg="modNotes">
        <pc:chgData name="Karen Bow" userId="S::karen.bow@nhvr.gov.au::98721e63-86e1-4b68-ad0f-a36a73cfa347" providerId="AD" clId="Web-{DB1E8A14-E5BD-00AB-558E-F0333F9EF158}" dt="2025-09-09T01:53:05.204" v="518"/>
        <pc:sldMkLst>
          <pc:docMk/>
          <pc:sldMk cId="2391426819" sldId="283"/>
        </pc:sldMkLst>
      </pc:sldChg>
      <pc:sldChg chg="modNotes">
        <pc:chgData name="Karen Bow" userId="S::karen.bow@nhvr.gov.au::98721e63-86e1-4b68-ad0f-a36a73cfa347" providerId="AD" clId="Web-{DB1E8A14-E5BD-00AB-558E-F0333F9EF158}" dt="2025-09-09T01:59:56.276" v="611"/>
        <pc:sldMkLst>
          <pc:docMk/>
          <pc:sldMk cId="1877882890" sldId="284"/>
        </pc:sldMkLst>
      </pc:sldChg>
      <pc:sldChg chg="modNotes">
        <pc:chgData name="Karen Bow" userId="S::karen.bow@nhvr.gov.au::98721e63-86e1-4b68-ad0f-a36a73cfa347" providerId="AD" clId="Web-{DB1E8A14-E5BD-00AB-558E-F0333F9EF158}" dt="2025-09-09T02:04:34.809" v="816"/>
        <pc:sldMkLst>
          <pc:docMk/>
          <pc:sldMk cId="2348328541" sldId="286"/>
        </pc:sldMkLst>
      </pc:sldChg>
      <pc:sldChg chg="modNotes">
        <pc:chgData name="Karen Bow" userId="S::karen.bow@nhvr.gov.au::98721e63-86e1-4b68-ad0f-a36a73cfa347" providerId="AD" clId="Web-{DB1E8A14-E5BD-00AB-558E-F0333F9EF158}" dt="2025-09-09T02:05:02.295" v="843"/>
        <pc:sldMkLst>
          <pc:docMk/>
          <pc:sldMk cId="787290247" sldId="290"/>
        </pc:sldMkLst>
      </pc:sldChg>
      <pc:sldChg chg="modNotes">
        <pc:chgData name="Karen Bow" userId="S::karen.bow@nhvr.gov.au::98721e63-86e1-4b68-ad0f-a36a73cfa347" providerId="AD" clId="Web-{DB1E8A14-E5BD-00AB-558E-F0333F9EF158}" dt="2025-09-09T02:01:58.066" v="674"/>
        <pc:sldMkLst>
          <pc:docMk/>
          <pc:sldMk cId="2025272612" sldId="297"/>
        </pc:sldMkLst>
      </pc:sldChg>
      <pc:sldChg chg="modNotes">
        <pc:chgData name="Karen Bow" userId="S::karen.bow@nhvr.gov.au::98721e63-86e1-4b68-ad0f-a36a73cfa347" providerId="AD" clId="Web-{DB1E8A14-E5BD-00AB-558E-F0333F9EF158}" dt="2025-09-09T01:50:11.526" v="498"/>
        <pc:sldMkLst>
          <pc:docMk/>
          <pc:sldMk cId="990412998" sldId="298"/>
        </pc:sldMkLst>
      </pc:sldChg>
      <pc:sldChg chg="modNotes">
        <pc:chgData name="Karen Bow" userId="S::karen.bow@nhvr.gov.au::98721e63-86e1-4b68-ad0f-a36a73cfa347" providerId="AD" clId="Web-{DB1E8A14-E5BD-00AB-558E-F0333F9EF158}" dt="2025-09-09T01:51:26.404" v="505"/>
        <pc:sldMkLst>
          <pc:docMk/>
          <pc:sldMk cId="416101965" sldId="300"/>
        </pc:sldMkLst>
      </pc:sldChg>
      <pc:sldChg chg="modNotes">
        <pc:chgData name="Karen Bow" userId="S::karen.bow@nhvr.gov.au::98721e63-86e1-4b68-ad0f-a36a73cfa347" providerId="AD" clId="Web-{DB1E8A14-E5BD-00AB-558E-F0333F9EF158}" dt="2025-09-09T01:55:27.647" v="534"/>
        <pc:sldMkLst>
          <pc:docMk/>
          <pc:sldMk cId="1199545652" sldId="301"/>
        </pc:sldMkLst>
      </pc:sldChg>
      <pc:sldChg chg="modNotes">
        <pc:chgData name="Karen Bow" userId="S::karen.bow@nhvr.gov.au::98721e63-86e1-4b68-ad0f-a36a73cfa347" providerId="AD" clId="Web-{DB1E8A14-E5BD-00AB-558E-F0333F9EF158}" dt="2025-09-09T02:10:03.025" v="1226"/>
        <pc:sldMkLst>
          <pc:docMk/>
          <pc:sldMk cId="2627739212" sldId="302"/>
        </pc:sldMkLst>
      </pc:sldChg>
      <pc:sldChg chg="modNotes">
        <pc:chgData name="Karen Bow" userId="S::karen.bow@nhvr.gov.au::98721e63-86e1-4b68-ad0f-a36a73cfa347" providerId="AD" clId="Web-{DB1E8A14-E5BD-00AB-558E-F0333F9EF158}" dt="2025-09-09T02:05:30.249" v="852"/>
        <pc:sldMkLst>
          <pc:docMk/>
          <pc:sldMk cId="4149964171" sldId="3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68F4FE-38C0-4F79-9274-230B17B2E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9EE3EF-357C-6B14-66F3-084B0816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05B89-DE3A-D045-8B12-5CFE6C492D12}" type="datetimeFigureOut">
              <a:rPr lang="en-US" smtClean="0"/>
              <a:t>9/9/2025</a:t>
            </a:fld>
            <a:endParaRPr lang="en-US"/>
          </a:p>
        </p:txBody>
      </p:sp>
      <p:sp>
        <p:nvSpPr>
          <p:cNvPr id="4" name="Footer Placeholder 3">
            <a:extLst>
              <a:ext uri="{FF2B5EF4-FFF2-40B4-BE49-F238E27FC236}">
                <a16:creationId xmlns:a16="http://schemas.microsoft.com/office/drawing/2014/main" id="{2E296380-ED8F-6D23-3E1C-DAF586A864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9B88BA-9F14-731D-2663-DABEA17022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2F885-DBCD-064C-8585-A1E2C7FBDE73}" type="slidenum">
              <a:rPr lang="en-US" smtClean="0"/>
              <a:t>‹#›</a:t>
            </a:fld>
            <a:endParaRPr lang="en-US"/>
          </a:p>
        </p:txBody>
      </p:sp>
    </p:spTree>
    <p:extLst>
      <p:ext uri="{BB962C8B-B14F-4D97-AF65-F5344CB8AC3E}">
        <p14:creationId xmlns:p14="http://schemas.microsoft.com/office/powerpoint/2010/main" val="204405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91A1D-E71E-844F-A647-10644E74D74F}" type="datetimeFigureOut">
              <a:rPr lang="en-US" smtClean="0"/>
              <a:t>9/9/2025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0D3A4-2932-A148-9126-4576CD5089FF}" type="slidenum">
              <a:rPr lang="en-US" smtClean="0"/>
              <a:t>‹#›</a:t>
            </a:fld>
            <a:endParaRPr lang="en-US" dirty="0"/>
          </a:p>
        </p:txBody>
      </p:sp>
    </p:spTree>
    <p:extLst>
      <p:ext uri="{BB962C8B-B14F-4D97-AF65-F5344CB8AC3E}">
        <p14:creationId xmlns:p14="http://schemas.microsoft.com/office/powerpoint/2010/main" val="282183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hvr.gov.au/law-policies/prosecutions/court-outcom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8C0D3A4-2932-A148-9126-4576CD5089FF}" type="slidenum">
              <a:rPr lang="en-US" smtClean="0"/>
              <a:t>1</a:t>
            </a:fld>
            <a:endParaRPr lang="en-US" dirty="0"/>
          </a:p>
        </p:txBody>
      </p:sp>
      <p:sp>
        <p:nvSpPr>
          <p:cNvPr id="6" name="Notes Placeholder 5">
            <a:extLst>
              <a:ext uri="{FF2B5EF4-FFF2-40B4-BE49-F238E27FC236}">
                <a16:creationId xmlns:a16="http://schemas.microsoft.com/office/drawing/2014/main" id="{31980841-0B62-9057-3AD1-717D6B790CA8}"/>
              </a:ext>
            </a:extLst>
          </p:cNvPr>
          <p:cNvSpPr>
            <a:spLocks noGrp="1"/>
          </p:cNvSpPr>
          <p:nvPr>
            <p:ph type="body" sz="quarter" idx="3"/>
          </p:nvPr>
        </p:nvSpPr>
        <p:spPr/>
        <p:txBody>
          <a:bodyPr/>
          <a:lstStyle/>
          <a:p>
            <a:pPr marL="285750" indent="-285750">
              <a:buFont typeface="Arial" panose="020B0604020202020204" pitchFamily="34" charset="0"/>
              <a:buChar char="•"/>
            </a:pPr>
            <a:r>
              <a:rPr lang="en-US" sz="1400" dirty="0"/>
              <a:t>Today briefly look at the HVNL</a:t>
            </a:r>
          </a:p>
          <a:p>
            <a:pPr marL="285750" indent="-285750">
              <a:buFont typeface="Arial" panose="020B0604020202020204" pitchFamily="34" charset="0"/>
              <a:buChar char="•"/>
            </a:pPr>
            <a:r>
              <a:rPr lang="en-US" sz="1400" dirty="0"/>
              <a:t>Your obligations under </a:t>
            </a:r>
            <a:r>
              <a:rPr lang="en-US" sz="1400" dirty="0" err="1"/>
              <a:t>CoR</a:t>
            </a:r>
            <a:r>
              <a:rPr lang="en-US" sz="1400" dirty="0"/>
              <a:t>, </a:t>
            </a:r>
          </a:p>
          <a:p>
            <a:pPr marL="285750" indent="-285750">
              <a:buFont typeface="Arial" panose="020B0604020202020204" pitchFamily="34" charset="0"/>
              <a:buChar char="•"/>
            </a:pPr>
            <a:r>
              <a:rPr lang="en-US" sz="1400" dirty="0"/>
              <a:t>WH&amp;S laws and the various systems in place manage your safety as employees</a:t>
            </a:r>
          </a:p>
          <a:p>
            <a:pPr marL="285750" indent="-285750">
              <a:buFont typeface="Arial" panose="020B0604020202020204" pitchFamily="34" charset="0"/>
              <a:buChar char="•"/>
            </a:pPr>
            <a:r>
              <a:rPr lang="en-US" sz="1400" dirty="0" err="1"/>
              <a:t>CoR</a:t>
            </a:r>
            <a:r>
              <a:rPr lang="en-US" sz="1400" dirty="0"/>
              <a:t> is about examining  managing the risk of HV transport and specifically the risk to public safety</a:t>
            </a:r>
          </a:p>
          <a:p>
            <a:pPr marL="285750" indent="-285750">
              <a:buFont typeface="Arial" panose="020B0604020202020204" pitchFamily="34" charset="0"/>
              <a:buChar char="•"/>
            </a:pPr>
            <a:r>
              <a:rPr lang="en-US" sz="1400" dirty="0"/>
              <a:t>The way forward for the </a:t>
            </a:r>
            <a:r>
              <a:rPr lang="en-US" sz="1400" dirty="0" err="1"/>
              <a:t>organisation</a:t>
            </a:r>
            <a:endParaRPr lang="en-US" sz="1400" dirty="0"/>
          </a:p>
        </p:txBody>
      </p:sp>
    </p:spTree>
    <p:extLst>
      <p:ext uri="{BB962C8B-B14F-4D97-AF65-F5344CB8AC3E}">
        <p14:creationId xmlns:p14="http://schemas.microsoft.com/office/powerpoint/2010/main" val="359787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8C0D3A4-2932-A148-9126-4576CD5089FF}" type="slidenum">
              <a:rPr lang="en-US" smtClean="0"/>
              <a:t>10</a:t>
            </a:fld>
            <a:endParaRPr lang="en-US" dirty="0"/>
          </a:p>
        </p:txBody>
      </p:sp>
      <p:sp>
        <p:nvSpPr>
          <p:cNvPr id="6" name="Notes Placeholder 5">
            <a:extLst>
              <a:ext uri="{FF2B5EF4-FFF2-40B4-BE49-F238E27FC236}">
                <a16:creationId xmlns:a16="http://schemas.microsoft.com/office/drawing/2014/main" id="{C06BEFFA-70D4-051D-9060-24B00FFC572C}"/>
              </a:ext>
            </a:extLst>
          </p:cNvPr>
          <p:cNvSpPr>
            <a:spLocks noGrp="1"/>
          </p:cNvSpPr>
          <p:nvPr>
            <p:ph type="body" sz="quarter" idx="3"/>
          </p:nvPr>
        </p:nvSpPr>
        <p:spPr>
          <a:xfrm>
            <a:off x="685800" y="4400550"/>
            <a:ext cx="5486400" cy="39433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S26 F G and H detail the categories of offences and associated penalties that a court can, AND HAS, imposed.</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These provisions have already been tested in multiple prosecutions by the NHVR and courts have issued significant penalties for non-compliance. Including incarceration.</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In fact the NHVR publishes "learnings" from various prosecutions on their website which </a:t>
            </a:r>
            <a:r>
              <a:rPr lang="en-US" sz="1400" dirty="0" err="1"/>
              <a:t>summarises</a:t>
            </a:r>
            <a:r>
              <a:rPr lang="en-US" sz="1400" dirty="0"/>
              <a:t> the findings and what the court considered in issuing its judgement. </a:t>
            </a:r>
            <a:r>
              <a:rPr lang="en-US" dirty="0">
                <a:hlinkClick r:id="rId3"/>
              </a:rPr>
              <a:t>Court outcomes | NHVR</a:t>
            </a:r>
            <a:endParaRPr lang="en-US" sz="1400">
              <a:ea typeface="Calibri" panose="020F0502020204030204"/>
              <a:cs typeface="Calibri" panose="020F0502020204030204"/>
            </a:endParaRP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They are very educational and sobering.</a:t>
            </a:r>
          </a:p>
          <a:p>
            <a:pPr marL="171450" indent="-171450">
              <a:buFont typeface="Arial" panose="020B0604020202020204" pitchFamily="34" charset="0"/>
              <a:buChar char="•"/>
            </a:pPr>
            <a:endParaRPr lang="en-US" sz="1400" dirty="0"/>
          </a:p>
          <a:p>
            <a:endParaRPr lang="en-US" sz="1400" dirty="0"/>
          </a:p>
          <a:p>
            <a:r>
              <a:rPr lang="en-US" sz="1400" b="1" dirty="0"/>
              <a:t>Degree to which a person is responsible is based on their level of control or influence of the task</a:t>
            </a:r>
          </a:p>
          <a:p>
            <a:endParaRPr lang="en-US" sz="1400" dirty="0"/>
          </a:p>
          <a:p>
            <a:endParaRPr lang="en-US" sz="1400" dirty="0"/>
          </a:p>
          <a:p>
            <a:endParaRPr lang="en-US" sz="1400" dirty="0"/>
          </a:p>
        </p:txBody>
      </p:sp>
    </p:spTree>
    <p:extLst>
      <p:ext uri="{BB962C8B-B14F-4D97-AF65-F5344CB8AC3E}">
        <p14:creationId xmlns:p14="http://schemas.microsoft.com/office/powerpoint/2010/main" val="226836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400" dirty="0">
                <a:ea typeface="Times New Roman" panose="02020603050405020304" pitchFamily="18" charset="0"/>
                <a:cs typeface="Arial" panose="020B0604020202020204" pitchFamily="34" charset="0"/>
              </a:rPr>
              <a:t>READ</a:t>
            </a:r>
          </a:p>
          <a:p>
            <a:pPr marL="0" indent="0">
              <a:buFont typeface="Arial" panose="020B0604020202020204" pitchFamily="34" charset="0"/>
              <a:buNone/>
            </a:pPr>
            <a:endParaRPr lang="en-AU" sz="1400" dirty="0">
              <a:ea typeface="Times New Roman" panose="02020603050405020304" pitchFamily="18" charset="0"/>
              <a:cs typeface="Arial" panose="020B0604020202020204" pitchFamily="34" charset="0"/>
            </a:endParaRPr>
          </a:p>
          <a:p>
            <a:pPr marL="0" indent="0">
              <a:buFont typeface="Arial" panose="020B0604020202020204" pitchFamily="34" charset="0"/>
              <a:buNone/>
            </a:pPr>
            <a:r>
              <a:rPr lang="en-AU" sz="1400" dirty="0">
                <a:ea typeface="Times New Roman" panose="02020603050405020304" pitchFamily="18" charset="0"/>
                <a:cs typeface="Arial" panose="020B0604020202020204" pitchFamily="34" charset="0"/>
              </a:rPr>
              <a:t>A couple of clarifying points:</a:t>
            </a:r>
          </a:p>
          <a:p>
            <a:pPr marL="0" indent="0">
              <a:buFont typeface="Arial" panose="020B0604020202020204" pitchFamily="34" charset="0"/>
              <a:buNone/>
            </a:pPr>
            <a:endParaRPr lang="en-AU" sz="1400" dirty="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AU" sz="1400" dirty="0">
                <a:ea typeface="Times New Roman" panose="02020603050405020304" pitchFamily="18" charset="0"/>
                <a:cs typeface="Calibri"/>
              </a:rPr>
              <a:t>It does not matter whether you perform these roles exclusively or occasionally. If you perform these roles then both you and the business are a party in the Chain of Responsibility.</a:t>
            </a:r>
          </a:p>
          <a:p>
            <a:pPr marL="285750" indent="-285750">
              <a:buFont typeface="Arial" panose="020B0604020202020204" pitchFamily="34" charset="0"/>
              <a:buChar char="•"/>
            </a:pPr>
            <a:endParaRPr lang="en-AU" sz="1400" dirty="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AU" sz="1400" dirty="0">
                <a:ea typeface="Times New Roman" panose="02020603050405020304" pitchFamily="18" charset="0"/>
                <a:cs typeface="Arial" panose="020B0604020202020204" pitchFamily="34" charset="0"/>
              </a:rPr>
              <a:t>It is also not based on</a:t>
            </a:r>
          </a:p>
          <a:p>
            <a:pPr lvl="1"/>
            <a:r>
              <a:rPr lang="en-AU" sz="1400" dirty="0">
                <a:ea typeface="Times New Roman" panose="02020603050405020304" pitchFamily="18" charset="0"/>
                <a:cs typeface="Arial" panose="020B0604020202020204" pitchFamily="34" charset="0"/>
              </a:rPr>
              <a:t>(</a:t>
            </a:r>
            <a:r>
              <a:rPr lang="en-AU" sz="1400" dirty="0" err="1">
                <a:ea typeface="Times New Roman" panose="02020603050405020304" pitchFamily="18" charset="0"/>
                <a:cs typeface="Arial" panose="020B0604020202020204" pitchFamily="34" charset="0"/>
              </a:rPr>
              <a:t>i</a:t>
            </a:r>
            <a:r>
              <a:rPr lang="en-AU" sz="1400" dirty="0">
                <a:ea typeface="Times New Roman" panose="02020603050405020304" pitchFamily="18" charset="0"/>
                <a:cs typeface="Arial" panose="020B0604020202020204" pitchFamily="34" charset="0"/>
              </a:rPr>
              <a:t>) the person’s job title; or</a:t>
            </a:r>
          </a:p>
          <a:p>
            <a:pPr lvl="1"/>
            <a:r>
              <a:rPr lang="en-AU" sz="1400" dirty="0">
                <a:ea typeface="Times New Roman" panose="02020603050405020304" pitchFamily="18" charset="0"/>
                <a:cs typeface="Arial" panose="020B0604020202020204" pitchFamily="34" charset="0"/>
              </a:rPr>
              <a:t>(ii)  the person’s functions described in a written contract;</a:t>
            </a:r>
          </a:p>
          <a:p>
            <a:pPr lvl="1"/>
            <a:endParaRPr lang="en-AU" sz="1400" dirty="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AU" sz="1400" dirty="0">
                <a:ea typeface="Times New Roman" panose="02020603050405020304" pitchFamily="18" charset="0"/>
                <a:cs typeface="Arial" panose="020B0604020202020204" pitchFamily="34" charset="0"/>
              </a:rPr>
              <a:t>Most of you for example don’t have the job title of driver, loader, scheduler etc </a:t>
            </a:r>
          </a:p>
          <a:p>
            <a:pPr marL="0" indent="0">
              <a:buFont typeface="Arial" panose="020B0604020202020204" pitchFamily="34" charset="0"/>
              <a:buNone/>
            </a:pPr>
            <a:endParaRPr lang="en-AU" sz="1400" dirty="0">
              <a:cs typeface="Arial" panose="020B0604020202020204" pitchFamily="34" charset="0"/>
            </a:endParaRPr>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fld id="{98C0D3A4-2932-A148-9126-4576CD5089FF}" type="slidenum">
              <a:rPr lang="en-US" smtClean="0"/>
              <a:t>11</a:t>
            </a:fld>
            <a:endParaRPr lang="en-US" dirty="0"/>
          </a:p>
        </p:txBody>
      </p:sp>
    </p:spTree>
    <p:extLst>
      <p:ext uri="{BB962C8B-B14F-4D97-AF65-F5344CB8AC3E}">
        <p14:creationId xmlns:p14="http://schemas.microsoft.com/office/powerpoint/2010/main" val="102727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8C0D3A4-2932-A148-9126-4576CD5089FF}" type="slidenum">
              <a:rPr lang="en-US" smtClean="0"/>
              <a:t>12</a:t>
            </a:fld>
            <a:endParaRPr lang="en-US" dirty="0"/>
          </a:p>
        </p:txBody>
      </p:sp>
      <p:sp>
        <p:nvSpPr>
          <p:cNvPr id="7" name="Notes Placeholder 6">
            <a:extLst>
              <a:ext uri="{FF2B5EF4-FFF2-40B4-BE49-F238E27FC236}">
                <a16:creationId xmlns:a16="http://schemas.microsoft.com/office/drawing/2014/main" id="{16878B8B-DA6E-8F25-616E-566FE54BB6BC}"/>
              </a:ext>
            </a:extLst>
          </p:cNvPr>
          <p:cNvSpPr>
            <a:spLocks noGrp="1"/>
          </p:cNvSpPr>
          <p:nvPr>
            <p:ph type="body" sz="quarter" idx="3"/>
          </p:nvPr>
        </p:nvSpPr>
        <p:spPr>
          <a:xfrm>
            <a:off x="685800" y="4400550"/>
            <a:ext cx="5486400" cy="4133850"/>
          </a:xfrm>
        </p:spPr>
        <p:txBody>
          <a:bodyPr/>
          <a:lstStyle/>
          <a:p>
            <a:pPr marL="171450" indent="-171450">
              <a:buFont typeface="Arial" panose="020B0604020202020204" pitchFamily="34" charset="0"/>
              <a:buChar char="•"/>
            </a:pPr>
            <a:r>
              <a:rPr lang="en-US" sz="1400" dirty="0"/>
              <a:t>If you undertake, participate in or supervise any of these tasks then you exercise some level of </a:t>
            </a:r>
            <a:r>
              <a:rPr lang="en-US" sz="1400" b="1" dirty="0"/>
              <a:t>control or influence</a:t>
            </a:r>
            <a:r>
              <a:rPr lang="en-US" sz="1400" dirty="0"/>
              <a:t>.</a:t>
            </a:r>
          </a:p>
          <a:p>
            <a:pPr marL="171450" indent="-171450">
              <a:buFont typeface="Arial" panose="020B0604020202020204" pitchFamily="34" charset="0"/>
              <a:buChar char="•"/>
            </a:pPr>
            <a:endParaRPr lang="en-US" sz="1400" dirty="0">
              <a:ea typeface="Calibri"/>
              <a:cs typeface="Calibri"/>
            </a:endParaRPr>
          </a:p>
          <a:p>
            <a:pPr marL="171450" indent="-171450">
              <a:buFont typeface="Arial" panose="020B0604020202020204" pitchFamily="34" charset="0"/>
              <a:buChar char="•"/>
            </a:pPr>
            <a:r>
              <a:rPr lang="en-US" sz="1400" dirty="0">
                <a:ea typeface="Calibri"/>
                <a:cs typeface="Calibri"/>
              </a:rPr>
              <a:t>First and foremost you have a Primary Duty to manage public risk while the heavy vehicle is on the road</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This term will be a recurring theme</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In the event of an adverse event - the extent of your control or influence will ultimately be determined by a court</a:t>
            </a:r>
            <a:endParaRPr lang="en-US" sz="1400" dirty="0">
              <a:ea typeface="Calibri"/>
              <a:cs typeface="Calibri"/>
            </a:endParaRP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 reality is you have a responsibility to the safety of your staff, yourself and the public – regardless of the law. </a:t>
            </a:r>
            <a:endParaRPr lang="en-US" sz="1400" dirty="0">
              <a:ea typeface="Calibri"/>
              <a:cs typeface="Calibri"/>
            </a:endParaRPr>
          </a:p>
          <a:p>
            <a:endParaRPr lang="en-US" sz="1400" dirty="0"/>
          </a:p>
          <a:p>
            <a:r>
              <a:rPr lang="en-US" sz="1400" b="1" dirty="0"/>
              <a:t>This should be your driving force not the law!</a:t>
            </a:r>
          </a:p>
        </p:txBody>
      </p:sp>
    </p:spTree>
    <p:extLst>
      <p:ext uri="{BB962C8B-B14F-4D97-AF65-F5344CB8AC3E}">
        <p14:creationId xmlns:p14="http://schemas.microsoft.com/office/powerpoint/2010/main" val="384477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077279"/>
          </a:xfrm>
        </p:spPr>
        <p:txBody>
          <a:bodyPr/>
          <a:lstStyle/>
          <a:p>
            <a:r>
              <a:rPr lang="en-US" sz="1400" dirty="0"/>
              <a:t>READ</a:t>
            </a:r>
            <a:endParaRPr lang="en-US" sz="1400" dirty="0">
              <a:highlight>
                <a:srgbClr val="FFFF00"/>
              </a:highlight>
            </a:endParaRPr>
          </a:p>
          <a:p>
            <a:endParaRPr lang="en-US" sz="1400" dirty="0">
              <a:highlight>
                <a:srgbClr val="FFFF00"/>
              </a:highlight>
            </a:endParaRPr>
          </a:p>
          <a:p>
            <a:r>
              <a:rPr lang="en-US" sz="1400" dirty="0"/>
              <a:t>Some brief examples – </a:t>
            </a:r>
          </a:p>
          <a:p>
            <a:pPr marL="171450" indent="-171450">
              <a:buFont typeface="Arial" panose="020B0604020202020204" pitchFamily="34" charset="0"/>
              <a:buChar char="•"/>
            </a:pPr>
            <a:r>
              <a:rPr lang="en-US" sz="1400" dirty="0"/>
              <a:t>supervisor encourages or causes a loader to not adequately restrain a load by not providing suitable tiedowns or sufficient time to appropriately restrain or distribute a load</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Scheduler does not allow time for a vehicle to get to its destination – carry out their “day job” and return - therefore could encourage speeding and there does not have to be a speeding offence </a:t>
            </a:r>
            <a:endParaRPr lang="en-US" sz="1400" dirty="0">
              <a:ea typeface="Calibri"/>
              <a:cs typeface="Calibri"/>
            </a:endParaRP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A loader or supervisor advising a driver that "she'll be right" when knowing or not bothering whether a load of gravel is over weight or not within axle limits – failing to have a system in place to manage mass, dimension and loading fails to meet the Primary Duty</a:t>
            </a:r>
            <a:endParaRPr lang="en-US" sz="1400" dirty="0">
              <a:ea typeface="Calibri"/>
              <a:cs typeface="Calibri"/>
            </a:endParaRPr>
          </a:p>
          <a:p>
            <a:pPr marL="171450" indent="-171450">
              <a:buFont typeface="Arial" panose="020B0604020202020204" pitchFamily="34" charset="0"/>
              <a:buChar char="•"/>
            </a:pPr>
            <a:endParaRPr lang="en-US" sz="1400" dirty="0">
              <a:highlight>
                <a:srgbClr val="FFFF00"/>
              </a:highlight>
            </a:endParaRPr>
          </a:p>
          <a:p>
            <a:pPr marL="171450" indent="-171450">
              <a:buFont typeface="Arial" panose="020B0604020202020204" pitchFamily="34" charset="0"/>
              <a:buChar char="•"/>
            </a:pPr>
            <a:r>
              <a:rPr lang="en-US" sz="1400" dirty="0"/>
              <a:t>Due to delays in loading - and in order to comply with a contractual requirement - a contractor has to drive in excess of the hours allowed</a:t>
            </a:r>
          </a:p>
          <a:p>
            <a:endParaRPr lang="en-US" sz="1400" dirty="0"/>
          </a:p>
        </p:txBody>
      </p:sp>
      <p:sp>
        <p:nvSpPr>
          <p:cNvPr id="4" name="Slide Number Placeholder 3"/>
          <p:cNvSpPr>
            <a:spLocks noGrp="1"/>
          </p:cNvSpPr>
          <p:nvPr>
            <p:ph type="sldNum" sz="quarter" idx="5"/>
          </p:nvPr>
        </p:nvSpPr>
        <p:spPr/>
        <p:txBody>
          <a:bodyPr/>
          <a:lstStyle/>
          <a:p>
            <a:fld id="{98C0D3A4-2932-A148-9126-4576CD5089FF}" type="slidenum">
              <a:rPr lang="en-US" smtClean="0"/>
              <a:t>13</a:t>
            </a:fld>
            <a:endParaRPr lang="en-US" dirty="0"/>
          </a:p>
        </p:txBody>
      </p:sp>
    </p:spTree>
    <p:extLst>
      <p:ext uri="{BB962C8B-B14F-4D97-AF65-F5344CB8AC3E}">
        <p14:creationId xmlns:p14="http://schemas.microsoft.com/office/powerpoint/2010/main" val="138175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29139"/>
          </a:xfrm>
        </p:spPr>
        <p:txBody>
          <a:bodyPr/>
          <a:lstStyle/>
          <a:p>
            <a:r>
              <a:rPr lang="en-US" sz="1400" dirty="0"/>
              <a:t>What are we trying to achieve -</a:t>
            </a:r>
          </a:p>
          <a:p>
            <a:pPr marL="285750" indent="-285750">
              <a:buFont typeface="Arial" panose="020B0604020202020204" pitchFamily="34" charset="0"/>
              <a:buChar char="•"/>
            </a:pPr>
            <a:r>
              <a:rPr lang="en-US" sz="1400" dirty="0"/>
              <a:t>Prevent an incident but we also </a:t>
            </a:r>
          </a:p>
          <a:p>
            <a:pPr marL="285750" indent="-285750">
              <a:buFont typeface="Arial" panose="020B0604020202020204" pitchFamily="34" charset="0"/>
              <a:buChar char="•"/>
            </a:pPr>
            <a:r>
              <a:rPr lang="en-US" sz="1400" dirty="0"/>
              <a:t>Want to be in a defensible position by demonstrating we did what we reasonably could in the circumstances</a:t>
            </a:r>
          </a:p>
          <a:p>
            <a:r>
              <a:rPr lang="en-US" sz="1400" dirty="0"/>
              <a:t>READ</a:t>
            </a:r>
          </a:p>
          <a:p>
            <a:pPr marL="0" indent="0">
              <a:buFont typeface="Arial" panose="020B0604020202020204" pitchFamily="34" charset="0"/>
              <a:buNone/>
            </a:pPr>
            <a:r>
              <a:rPr lang="en-US" sz="1400" dirty="0"/>
              <a:t>These questions should be in the back of your mind when carrying out or supervising any activity.</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On a task specific basis they translate to things such as:</a:t>
            </a:r>
          </a:p>
          <a:p>
            <a:pPr marL="171450" indent="-171450">
              <a:buFont typeface="Arial" panose="020B0604020202020204" pitchFamily="34" charset="0"/>
              <a:buChar char="•"/>
            </a:pPr>
            <a:r>
              <a:rPr lang="en-US" sz="1400" dirty="0"/>
              <a:t>Is the driver or loader competent and experienced?</a:t>
            </a:r>
          </a:p>
          <a:p>
            <a:pPr marL="171450" indent="-171450">
              <a:buFont typeface="Arial" panose="020B0604020202020204" pitchFamily="34" charset="0"/>
              <a:buChar char="•"/>
            </a:pPr>
            <a:r>
              <a:rPr lang="en-US" sz="1400" dirty="0"/>
              <a:t>Is that the most suitable vehicle for the task?</a:t>
            </a:r>
          </a:p>
          <a:p>
            <a:pPr marL="171450" indent="-171450">
              <a:buFont typeface="Arial" panose="020B0604020202020204" pitchFamily="34" charset="0"/>
              <a:buChar char="•"/>
            </a:pPr>
            <a:r>
              <a:rPr lang="en-US" sz="1400" dirty="0"/>
              <a:t>Is it roadworthy – how do you know? </a:t>
            </a:r>
          </a:p>
          <a:p>
            <a:pPr marL="171450" indent="-171450">
              <a:buFont typeface="Arial" panose="020B0604020202020204" pitchFamily="34" charset="0"/>
              <a:buChar char="•"/>
            </a:pPr>
            <a:r>
              <a:rPr lang="en-US" sz="1400" dirty="0"/>
              <a:t>Is it the safest route given all the circumstances?</a:t>
            </a:r>
          </a:p>
          <a:p>
            <a:pPr marL="171450" indent="-171450">
              <a:buFont typeface="Arial" panose="020B0604020202020204" pitchFamily="34" charset="0"/>
              <a:buChar char="•"/>
            </a:pPr>
            <a:r>
              <a:rPr lang="en-US" sz="1400" dirty="0"/>
              <a:t>Is a contractor the most suitable contractor (or are they just the cheapest or closest)</a:t>
            </a:r>
          </a:p>
          <a:p>
            <a:pPr marL="171450" indent="-171450">
              <a:buFont typeface="Arial" panose="020B0604020202020204" pitchFamily="34" charset="0"/>
              <a:buChar char="•"/>
            </a:pPr>
            <a:r>
              <a:rPr lang="en-US" sz="1400" dirty="0"/>
              <a:t>If the weather is not good – should you postpone and what is the cost of postponing?</a:t>
            </a:r>
          </a:p>
          <a:p>
            <a:pPr marL="171450" indent="-171450">
              <a:buFont typeface="Arial" panose="020B0604020202020204" pitchFamily="34" charset="0"/>
              <a:buChar char="•"/>
            </a:pPr>
            <a:r>
              <a:rPr lang="en-US" sz="1400" dirty="0">
                <a:ea typeface="Calibri" panose="020F0502020204030204"/>
                <a:cs typeface="Calibri" panose="020F0502020204030204"/>
              </a:rPr>
              <a:t>Are there any risks to the public?</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How far do you go to reduce the risk - the generally accepted standard is the point at which the cost of reducing the risk outweighs the benefit.  -Examples</a:t>
            </a:r>
          </a:p>
        </p:txBody>
      </p:sp>
      <p:sp>
        <p:nvSpPr>
          <p:cNvPr id="4" name="Slide Number Placeholder 3"/>
          <p:cNvSpPr>
            <a:spLocks noGrp="1"/>
          </p:cNvSpPr>
          <p:nvPr>
            <p:ph type="sldNum" sz="quarter" idx="5"/>
          </p:nvPr>
        </p:nvSpPr>
        <p:spPr/>
        <p:txBody>
          <a:bodyPr/>
          <a:lstStyle/>
          <a:p>
            <a:fld id="{98C0D3A4-2932-A148-9126-4576CD5089FF}" type="slidenum">
              <a:rPr lang="en-US" smtClean="0"/>
              <a:t>14</a:t>
            </a:fld>
            <a:endParaRPr lang="en-US" dirty="0"/>
          </a:p>
        </p:txBody>
      </p:sp>
    </p:spTree>
    <p:extLst>
      <p:ext uri="{BB962C8B-B14F-4D97-AF65-F5344CB8AC3E}">
        <p14:creationId xmlns:p14="http://schemas.microsoft.com/office/powerpoint/2010/main" val="34136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pPr marL="171450" indent="-171450">
              <a:buFont typeface="Arial" panose="020B0604020202020204" pitchFamily="34" charset="0"/>
              <a:buChar char="•"/>
            </a:pPr>
            <a:r>
              <a:rPr lang="en-US" sz="1400" dirty="0"/>
              <a:t>HVs have significant risks with the potential to adversely impact the safety of people, infrastructure and the environment</a:t>
            </a:r>
            <a:endParaRPr lang="en-US" sz="1400" dirty="0">
              <a:ea typeface="Calibri"/>
              <a:cs typeface="Calibri"/>
            </a:endParaRP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These risks are managed at each point in the chain of responsibility and these roles are essential to the safety of the transport task</a:t>
            </a:r>
          </a:p>
          <a:p>
            <a:pPr marL="171450" indent="-171450">
              <a:buFont typeface="Arial" panose="020B0604020202020204" pitchFamily="34" charset="0"/>
              <a:buChar char="•"/>
            </a:pPr>
            <a:r>
              <a:rPr lang="en-US" sz="1400" dirty="0"/>
              <a:t>For that reason they also have specific and significant responsibilities under the HVNL and </a:t>
            </a:r>
            <a:r>
              <a:rPr lang="en-US" sz="1400" dirty="0" err="1"/>
              <a:t>CoR</a:t>
            </a:r>
            <a:endParaRPr lang="en-US" sz="1400" dirty="0"/>
          </a:p>
          <a:p>
            <a:endParaRPr lang="en-US" sz="1400" dirty="0"/>
          </a:p>
          <a:p>
            <a:r>
              <a:rPr lang="en-US" sz="1400" dirty="0"/>
              <a:t>Regardless of what other roles or responsibilities you have you have both a responsibility and an opportunity to actively control and influence the safety of not only yourselves and other staff but the community within which you operate. </a:t>
            </a:r>
          </a:p>
        </p:txBody>
      </p:sp>
    </p:spTree>
    <p:extLst>
      <p:ext uri="{BB962C8B-B14F-4D97-AF65-F5344CB8AC3E}">
        <p14:creationId xmlns:p14="http://schemas.microsoft.com/office/powerpoint/2010/main" val="1263459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E9C7D8B7-B200-30FA-7863-5BFA61DBF59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93061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8C0D3A4-2932-A148-9126-4576CD5089FF}" type="slidenum">
              <a:rPr lang="en-US" smtClean="0"/>
              <a:t>17</a:t>
            </a:fld>
            <a:endParaRPr lang="en-US" dirty="0"/>
          </a:p>
        </p:txBody>
      </p:sp>
      <p:sp>
        <p:nvSpPr>
          <p:cNvPr id="6" name="Notes Placeholder 5">
            <a:extLst>
              <a:ext uri="{FF2B5EF4-FFF2-40B4-BE49-F238E27FC236}">
                <a16:creationId xmlns:a16="http://schemas.microsoft.com/office/drawing/2014/main" id="{61A9C8A6-C404-D88B-108D-2DD2287FEFD6}"/>
              </a:ext>
            </a:extLst>
          </p:cNvPr>
          <p:cNvSpPr>
            <a:spLocks noGrp="1"/>
          </p:cNvSpPr>
          <p:nvPr>
            <p:ph type="body" sz="quarter" idx="3"/>
          </p:nvPr>
        </p:nvSpPr>
        <p:spPr/>
        <p:txBody>
          <a:bodyPr/>
          <a:lstStyle/>
          <a:p>
            <a:r>
              <a:rPr lang="en-US" dirty="0" err="1"/>
              <a:t>Summarise</a:t>
            </a:r>
            <a:r>
              <a:rPr lang="en-US" dirty="0"/>
              <a:t> the identified risks and where the organization sits in respect to each of the four primary transport risks.</a:t>
            </a:r>
          </a:p>
          <a:p>
            <a:endParaRPr lang="en-US" dirty="0"/>
          </a:p>
          <a:p>
            <a:r>
              <a:rPr lang="en-US" dirty="0"/>
              <a:t>What does it mean and how does it align with managing public safety?</a:t>
            </a:r>
            <a:endParaRPr lang="en-US" dirty="0">
              <a:ea typeface="Calibri"/>
              <a:cs typeface="Calibri"/>
            </a:endParaRPr>
          </a:p>
          <a:p>
            <a:endParaRPr lang="en-US" dirty="0">
              <a:ea typeface="Calibri"/>
              <a:cs typeface="Calibri"/>
            </a:endParaRPr>
          </a:p>
          <a:p>
            <a:pPr marL="171450" indent="-171450">
              <a:buFont typeface="Arial"/>
              <a:buChar char="•"/>
            </a:pPr>
            <a:r>
              <a:rPr lang="en-US" dirty="0">
                <a:ea typeface="Calibri"/>
                <a:cs typeface="Calibri"/>
              </a:rPr>
              <a:t>Speeding </a:t>
            </a:r>
            <a:r>
              <a:rPr lang="en-US" dirty="0" err="1">
                <a:ea typeface="Calibri" panose="020F0502020204030204"/>
                <a:cs typeface="Calibri" panose="020F0502020204030204"/>
              </a:rPr>
              <a:t>casues</a:t>
            </a:r>
            <a:r>
              <a:rPr lang="en-US" dirty="0">
                <a:ea typeface="Calibri" panose="020F0502020204030204"/>
                <a:cs typeface="Calibri" panose="020F0502020204030204"/>
              </a:rPr>
              <a:t> a risk to the public</a:t>
            </a:r>
          </a:p>
          <a:p>
            <a:pPr marL="171450" indent="-171450">
              <a:buFont typeface="Arial"/>
              <a:buChar char="•"/>
            </a:pPr>
            <a:r>
              <a:rPr lang="en-US" dirty="0">
                <a:ea typeface="Calibri" panose="020F0502020204030204"/>
                <a:cs typeface="Calibri" panose="020F0502020204030204"/>
              </a:rPr>
              <a:t>A well-rested driver poses less of a risk to the public</a:t>
            </a:r>
          </a:p>
          <a:p>
            <a:pPr marL="171450" indent="-171450">
              <a:buFont typeface="Arial"/>
              <a:buChar char="•"/>
            </a:pPr>
            <a:r>
              <a:rPr lang="en-US" dirty="0">
                <a:ea typeface="Calibri" panose="020F0502020204030204"/>
                <a:cs typeface="Calibri" panose="020F0502020204030204"/>
              </a:rPr>
              <a:t>A vehicle loaded and restrained in accordance with the vehicle standards will perform better on the road and have better stability</a:t>
            </a:r>
          </a:p>
          <a:p>
            <a:pPr marL="171450" indent="-171450">
              <a:buFont typeface="Arial"/>
              <a:buChar char="•"/>
            </a:pPr>
            <a:r>
              <a:rPr lang="en-US" dirty="0">
                <a:ea typeface="Calibri" panose="020F0502020204030204"/>
                <a:cs typeface="Calibri" panose="020F0502020204030204"/>
              </a:rPr>
              <a:t>A safe and well-maintained vehicle poses less of a risk to the public</a:t>
            </a:r>
          </a:p>
        </p:txBody>
      </p:sp>
    </p:spTree>
    <p:extLst>
      <p:ext uri="{BB962C8B-B14F-4D97-AF65-F5344CB8AC3E}">
        <p14:creationId xmlns:p14="http://schemas.microsoft.com/office/powerpoint/2010/main" val="2139709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4" name="Slide Number Placeholder 3"/>
          <p:cNvSpPr>
            <a:spLocks noGrp="1"/>
          </p:cNvSpPr>
          <p:nvPr>
            <p:ph type="sldNum" sz="quarter" idx="5"/>
          </p:nvPr>
        </p:nvSpPr>
        <p:spPr/>
        <p:txBody>
          <a:bodyPr/>
          <a:lstStyle/>
          <a:p>
            <a:fld id="{98C0D3A4-2932-A148-9126-4576CD5089FF}" type="slidenum">
              <a:rPr lang="en-US" smtClean="0"/>
              <a:t>18</a:t>
            </a:fld>
            <a:endParaRPr lang="en-US" dirty="0"/>
          </a:p>
        </p:txBody>
      </p:sp>
      <p:sp>
        <p:nvSpPr>
          <p:cNvPr id="5" name="Notes Placeholder 4">
            <a:extLst>
              <a:ext uri="{FF2B5EF4-FFF2-40B4-BE49-F238E27FC236}">
                <a16:creationId xmlns:a16="http://schemas.microsoft.com/office/drawing/2014/main" id="{ABBF73A6-DA71-0C98-88BA-573F8E13DE2C}"/>
              </a:ext>
            </a:extLst>
          </p:cNvPr>
          <p:cNvSpPr>
            <a:spLocks noGrp="1"/>
          </p:cNvSpPr>
          <p:nvPr>
            <p:ph type="body" sz="quarter" idx="3"/>
          </p:nvPr>
        </p:nvSpPr>
        <p:spPr/>
        <p:txBody>
          <a:bodyPr/>
          <a:lstStyle/>
          <a:p>
            <a:r>
              <a:rPr lang="en-US" dirty="0"/>
              <a:t>From the risks assessment and </a:t>
            </a:r>
            <a:r>
              <a:rPr lang="en-US" dirty="0" err="1"/>
              <a:t>CoR</a:t>
            </a:r>
            <a:r>
              <a:rPr lang="en-US" dirty="0"/>
              <a:t> gap analysis attempt to determine the </a:t>
            </a:r>
            <a:r>
              <a:rPr lang="en-US" dirty="0" err="1"/>
              <a:t>organisational</a:t>
            </a:r>
            <a:r>
              <a:rPr lang="en-US" dirty="0"/>
              <a:t> issues that may be contributing to the risks</a:t>
            </a:r>
          </a:p>
        </p:txBody>
      </p:sp>
    </p:spTree>
    <p:extLst>
      <p:ext uri="{BB962C8B-B14F-4D97-AF65-F5344CB8AC3E}">
        <p14:creationId xmlns:p14="http://schemas.microsoft.com/office/powerpoint/2010/main" val="3012762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8C0D3A4-2932-A148-9126-4576CD5089FF}" type="slidenum">
              <a:rPr lang="en-US" smtClean="0"/>
              <a:t>19</a:t>
            </a:fld>
            <a:endParaRPr lang="en-US" dirty="0"/>
          </a:p>
        </p:txBody>
      </p:sp>
      <p:sp>
        <p:nvSpPr>
          <p:cNvPr id="6" name="Notes Placeholder 5">
            <a:extLst>
              <a:ext uri="{FF2B5EF4-FFF2-40B4-BE49-F238E27FC236}">
                <a16:creationId xmlns:a16="http://schemas.microsoft.com/office/drawing/2014/main" id="{B7D3596B-2354-DEF1-DCA6-E9EDF4BF3A46}"/>
              </a:ext>
            </a:extLst>
          </p:cNvPr>
          <p:cNvSpPr>
            <a:spLocks noGrp="1"/>
          </p:cNvSpPr>
          <p:nvPr>
            <p:ph type="body" sz="quarter" idx="3"/>
          </p:nvPr>
        </p:nvSpPr>
        <p:spPr/>
        <p:txBody>
          <a:bodyPr/>
          <a:lstStyle/>
          <a:p>
            <a:r>
              <a:rPr lang="en-US"/>
              <a:t>What is the plan for managing the risks to the public– future work program </a:t>
            </a:r>
            <a:r>
              <a:rPr lang="en-US" dirty="0" err="1"/>
              <a:t>etc</a:t>
            </a:r>
            <a:endParaRPr lang="en-US" dirty="0"/>
          </a:p>
        </p:txBody>
      </p:sp>
    </p:spTree>
    <p:extLst>
      <p:ext uri="{BB962C8B-B14F-4D97-AF65-F5344CB8AC3E}">
        <p14:creationId xmlns:p14="http://schemas.microsoft.com/office/powerpoint/2010/main" val="129395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8C0D3A4-2932-A148-9126-4576CD5089FF}" type="slidenum">
              <a:rPr lang="en-US" smtClean="0"/>
              <a:t>2</a:t>
            </a:fld>
            <a:endParaRPr lang="en-US" dirty="0"/>
          </a:p>
        </p:txBody>
      </p:sp>
      <p:sp>
        <p:nvSpPr>
          <p:cNvPr id="5" name="Notes Placeholder 4">
            <a:extLst>
              <a:ext uri="{FF2B5EF4-FFF2-40B4-BE49-F238E27FC236}">
                <a16:creationId xmlns:a16="http://schemas.microsoft.com/office/drawing/2014/main" id="{A0AFD545-678A-DBA6-E100-80917C8579DD}"/>
              </a:ext>
            </a:extLst>
          </p:cNvPr>
          <p:cNvSpPr>
            <a:spLocks noGrp="1"/>
          </p:cNvSpPr>
          <p:nvPr>
            <p:ph type="body" sz="quarter" idx="3"/>
          </p:nvPr>
        </p:nvSpPr>
        <p:spPr/>
        <p:txBody>
          <a:bodyPr/>
          <a:lstStyle/>
          <a:p>
            <a:r>
              <a:rPr lang="en-US" sz="1400" dirty="0"/>
              <a:t>A few quick facts of the organization’s HV operations</a:t>
            </a:r>
          </a:p>
          <a:p>
            <a:endParaRPr lang="en-US" sz="1400" dirty="0"/>
          </a:p>
          <a:p>
            <a:pPr marL="285750" indent="-285750">
              <a:buFont typeface="Arial" panose="020B0604020202020204" pitchFamily="34" charset="0"/>
              <a:buChar char="•"/>
            </a:pPr>
            <a:r>
              <a:rPr lang="en-US" sz="1400" dirty="0"/>
              <a:t>Unlike most HV operators you might drive on unsealed roads and tracks, don't operate to fixed schedules, don’t carry </a:t>
            </a:r>
            <a:r>
              <a:rPr lang="en-US" sz="1400" dirty="0" err="1"/>
              <a:t>standardised</a:t>
            </a:r>
            <a:r>
              <a:rPr lang="en-US" sz="1400" dirty="0"/>
              <a:t> freight, don’t operate a limited fleet type and your drivers don't just drive - they have a day job.</a:t>
            </a:r>
            <a:endParaRPr lang="en-US"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This can make your transport task very complex</a:t>
            </a:r>
          </a:p>
        </p:txBody>
      </p:sp>
    </p:spTree>
    <p:extLst>
      <p:ext uri="{BB962C8B-B14F-4D97-AF65-F5344CB8AC3E}">
        <p14:creationId xmlns:p14="http://schemas.microsoft.com/office/powerpoint/2010/main" val="2154765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8C0D3A4-2932-A148-9126-4576CD5089FF}" type="slidenum">
              <a:rPr lang="en-US" smtClean="0"/>
              <a:t>20</a:t>
            </a:fld>
            <a:endParaRPr lang="en-US" dirty="0"/>
          </a:p>
        </p:txBody>
      </p:sp>
      <p:sp>
        <p:nvSpPr>
          <p:cNvPr id="6" name="Notes Placeholder 5">
            <a:extLst>
              <a:ext uri="{FF2B5EF4-FFF2-40B4-BE49-F238E27FC236}">
                <a16:creationId xmlns:a16="http://schemas.microsoft.com/office/drawing/2014/main" id="{31980841-0B62-9057-3AD1-717D6B790CA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9787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8C0D3A4-2932-A148-9126-4576CD5089FF}" type="slidenum">
              <a:rPr lang="en-US" smtClean="0"/>
              <a:t>3</a:t>
            </a:fld>
            <a:endParaRPr lang="en-US" dirty="0"/>
          </a:p>
        </p:txBody>
      </p:sp>
      <p:sp>
        <p:nvSpPr>
          <p:cNvPr id="5" name="Notes Placeholder 4">
            <a:extLst>
              <a:ext uri="{FF2B5EF4-FFF2-40B4-BE49-F238E27FC236}">
                <a16:creationId xmlns:a16="http://schemas.microsoft.com/office/drawing/2014/main" id="{CA7BE92D-AEB4-643E-1931-EC99738A2AB7}"/>
              </a:ext>
            </a:extLst>
          </p:cNvPr>
          <p:cNvSpPr>
            <a:spLocks noGrp="1"/>
          </p:cNvSpPr>
          <p:nvPr>
            <p:ph type="body" sz="quarter" idx="3"/>
          </p:nvPr>
        </p:nvSpPr>
        <p:spPr>
          <a:xfrm>
            <a:off x="942974" y="4400550"/>
            <a:ext cx="5486400" cy="3600450"/>
          </a:xfrm>
        </p:spPr>
        <p:txBody>
          <a:bodyPr/>
          <a:lstStyle/>
          <a:p>
            <a:pPr marL="285750" indent="-285750">
              <a:buFont typeface="Arial,Sans-Serif"/>
              <a:buChar char="•"/>
            </a:pPr>
            <a:r>
              <a:rPr lang="en-US" dirty="0"/>
              <a:t>In some cases you may also be a road manager</a:t>
            </a:r>
            <a:endParaRPr lang="en-US" dirty="0">
              <a:solidFill>
                <a:srgbClr val="444444"/>
              </a:solidFill>
            </a:endParaRPr>
          </a:p>
          <a:p>
            <a:pPr marL="285750" indent="-285750">
              <a:buFont typeface="Arial,Sans-Serif"/>
              <a:buChar char="•"/>
            </a:pPr>
            <a:endParaRPr lang="en-US" dirty="0"/>
          </a:p>
          <a:p>
            <a:pPr marL="285750" indent="-285750">
              <a:buFont typeface="Arial,Sans-Serif"/>
              <a:buChar char="•"/>
            </a:pPr>
            <a:r>
              <a:rPr lang="en-US" dirty="0"/>
              <a:t>Also engage third parties as HV operators</a:t>
            </a:r>
            <a:endParaRPr lang="en-US" dirty="0">
              <a:ea typeface="Calibri"/>
              <a:cs typeface="Calibri"/>
            </a:endParaRPr>
          </a:p>
          <a:p>
            <a:endParaRPr lang="en-US" dirty="0">
              <a:ea typeface="Calibri"/>
              <a:cs typeface="Calibri"/>
            </a:endParaRPr>
          </a:p>
          <a:p>
            <a:r>
              <a:rPr lang="en-US" dirty="0">
                <a:solidFill>
                  <a:srgbClr val="333333"/>
                </a:solidFill>
              </a:rPr>
              <a:t>It doesn't matter what party they are once the business has a person carrying out any of the 10 functions in the chain then they have a Primary Duty.</a:t>
            </a:r>
            <a:r>
              <a:rPr lang="en-US" dirty="0">
                <a:solidFill>
                  <a:srgbClr val="333333"/>
                </a:solidFill>
                <a:ea typeface="Calibri" panose="020F0502020204030204"/>
                <a:cs typeface="Calibri" panose="020F0502020204030204"/>
              </a:rPr>
              <a:t> </a:t>
            </a:r>
            <a:r>
              <a:rPr lang="en-US" sz="1400" dirty="0">
                <a:ea typeface="Calibri" panose="020F0502020204030204"/>
                <a:cs typeface="Calibri" panose="020F0502020204030204"/>
              </a:rPr>
              <a:t>This is because it is the business that:</a:t>
            </a:r>
            <a:endParaRPr lang="en-US" dirty="0"/>
          </a:p>
          <a:p>
            <a:endParaRPr lang="en-US" sz="1400" dirty="0">
              <a:ea typeface="Calibri" panose="020F0502020204030204"/>
              <a:cs typeface="Calibri" panose="020F0502020204030204"/>
            </a:endParaRPr>
          </a:p>
          <a:p>
            <a:pPr marL="285750" indent="-285750">
              <a:buFont typeface="Arial"/>
              <a:buChar char="•"/>
            </a:pPr>
            <a:r>
              <a:rPr lang="en-US" sz="1400" dirty="0">
                <a:ea typeface="Calibri" panose="020F0502020204030204"/>
                <a:cs typeface="Calibri" panose="020F0502020204030204"/>
              </a:rPr>
              <a:t>employes the worker</a:t>
            </a:r>
          </a:p>
          <a:p>
            <a:pPr marL="285750" indent="-285750">
              <a:buFont typeface="Arial"/>
              <a:buChar char="•"/>
            </a:pPr>
            <a:r>
              <a:rPr lang="en-US" sz="1400" dirty="0">
                <a:ea typeface="Calibri" panose="020F0502020204030204"/>
                <a:cs typeface="Calibri" panose="020F0502020204030204"/>
              </a:rPr>
              <a:t>sets the policies and procedures</a:t>
            </a:r>
          </a:p>
          <a:p>
            <a:pPr marL="285750" indent="-285750">
              <a:buFont typeface="Arial"/>
              <a:buChar char="•"/>
            </a:pPr>
            <a:r>
              <a:rPr lang="en-US" sz="1400" dirty="0">
                <a:ea typeface="Calibri" panose="020F0502020204030204"/>
                <a:cs typeface="Calibri" panose="020F0502020204030204"/>
              </a:rPr>
              <a:t>trains the worker</a:t>
            </a:r>
          </a:p>
          <a:p>
            <a:pPr marL="285750" indent="-285750">
              <a:buFont typeface="Arial"/>
              <a:buChar char="•"/>
            </a:pPr>
            <a:r>
              <a:rPr lang="en-US" sz="1400" dirty="0">
                <a:ea typeface="Calibri" panose="020F0502020204030204"/>
                <a:cs typeface="Calibri" panose="020F0502020204030204"/>
              </a:rPr>
              <a:t>manages the performance of that worker</a:t>
            </a:r>
          </a:p>
          <a:p>
            <a:endParaRPr lang="en-US" sz="1400" dirty="0">
              <a:ea typeface="Calibri" panose="020F0502020204030204"/>
              <a:cs typeface="Calibri" panose="020F0502020204030204"/>
            </a:endParaRPr>
          </a:p>
          <a:p>
            <a:r>
              <a:rPr lang="en-US" dirty="0">
                <a:solidFill>
                  <a:srgbClr val="333333"/>
                </a:solidFill>
              </a:rPr>
              <a:t>Every party has the same Primary Duty to do everything SFARP to mange public risk.</a:t>
            </a:r>
            <a:endParaRPr lang="en-US" dirty="0">
              <a:ea typeface="Calibri"/>
              <a:cs typeface="Calibri"/>
            </a:endParaRPr>
          </a:p>
          <a:p>
            <a:pPr marL="285750" indent="-285750">
              <a:buFont typeface="Arial" panose="020B0604020202020204" pitchFamily="34" charset="0"/>
              <a:buChar char="•"/>
            </a:pPr>
            <a:endParaRPr lang="en-US" sz="1400" dirty="0">
              <a:ea typeface="Calibri"/>
              <a:cs typeface="Calibri"/>
            </a:endParaRPr>
          </a:p>
        </p:txBody>
      </p:sp>
      <p:sp>
        <p:nvSpPr>
          <p:cNvPr id="3" name="Notes Placeholder 5">
            <a:extLst>
              <a:ext uri="{FF2B5EF4-FFF2-40B4-BE49-F238E27FC236}">
                <a16:creationId xmlns:a16="http://schemas.microsoft.com/office/drawing/2014/main" id="{302F9326-FD41-64D1-51F7-04B36FC12032}"/>
              </a:ext>
            </a:extLst>
          </p:cNvPr>
          <p:cNvSpPr txBox="1">
            <a:spLocks/>
          </p:cNvSpPr>
          <p:nvPr/>
        </p:nvSpPr>
        <p:spPr>
          <a:xfrm>
            <a:off x="942974" y="4571205"/>
            <a:ext cx="5486400" cy="3771901"/>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t>Majority of cases they undertake more than one of these roles  and are not aware that they have specific responsibilities and duties.</a:t>
            </a:r>
          </a:p>
        </p:txBody>
      </p:sp>
    </p:spTree>
    <p:extLst>
      <p:ext uri="{BB962C8B-B14F-4D97-AF65-F5344CB8AC3E}">
        <p14:creationId xmlns:p14="http://schemas.microsoft.com/office/powerpoint/2010/main" val="284615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29088"/>
          </a:xfrm>
        </p:spPr>
        <p:txBody>
          <a:bodyPr/>
          <a:lstStyle/>
          <a:p>
            <a:r>
              <a:rPr lang="en-US" sz="1400" dirty="0"/>
              <a:t>Operations where heavy vehicle transport is not the primary role of the organization present a unique and complex set of risk and challenges.</a:t>
            </a:r>
          </a:p>
          <a:p>
            <a:r>
              <a:rPr lang="en-US" sz="1400" dirty="0"/>
              <a:t> </a:t>
            </a:r>
          </a:p>
          <a:p>
            <a:pPr marL="285750" indent="-285750">
              <a:buFont typeface="Arial" panose="020B0604020202020204" pitchFamily="34" charset="0"/>
              <a:buChar char="•"/>
            </a:pPr>
            <a:r>
              <a:rPr lang="en-US" sz="1400" dirty="0"/>
              <a:t>Role descriptions and outcomes are centered on day-to-day job and substantive role.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the majority of cases such </a:t>
            </a:r>
            <a:r>
              <a:rPr lang="en-US" sz="1400" dirty="0" err="1"/>
              <a:t>organisations</a:t>
            </a:r>
            <a:r>
              <a:rPr lang="en-US" sz="1400" dirty="0"/>
              <a:t> do not have the luxury of dedicated HV roles. Most are shared, spasmodic and sometimes all encompassing.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Heavy vehicles have a specific set of regulations, safety standards and associated responsibilities which are equally applicable regardless of whether they are in a dedicated transport organization or one such as yours.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Dual or multipurpose roles can and do create challenges in terms of conflicting obligations, priorities and imperatives which need to be consciously considered to ensure SFAIRP the safety of the transport task and the general public</a:t>
            </a:r>
          </a:p>
        </p:txBody>
      </p:sp>
      <p:sp>
        <p:nvSpPr>
          <p:cNvPr id="4" name="Slide Number Placeholder 3"/>
          <p:cNvSpPr>
            <a:spLocks noGrp="1"/>
          </p:cNvSpPr>
          <p:nvPr>
            <p:ph type="sldNum" sz="quarter" idx="5"/>
          </p:nvPr>
        </p:nvSpPr>
        <p:spPr/>
        <p:txBody>
          <a:bodyPr/>
          <a:lstStyle/>
          <a:p>
            <a:fld id="{8120D0C6-0C38-FF47-A889-D9F97CFDB223}" type="slidenum">
              <a:rPr lang="en-US" smtClean="0"/>
              <a:t>4</a:t>
            </a:fld>
            <a:endParaRPr lang="en-US"/>
          </a:p>
        </p:txBody>
      </p:sp>
    </p:spTree>
    <p:extLst>
      <p:ext uri="{BB962C8B-B14F-4D97-AF65-F5344CB8AC3E}">
        <p14:creationId xmlns:p14="http://schemas.microsoft.com/office/powerpoint/2010/main" val="75147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120D0C6-0C38-FF47-A889-D9F97CFDB223}" type="slidenum">
              <a:rPr lang="en-US" smtClean="0"/>
              <a:t>5</a:t>
            </a:fld>
            <a:endParaRPr lang="en-US"/>
          </a:p>
        </p:txBody>
      </p:sp>
      <p:sp>
        <p:nvSpPr>
          <p:cNvPr id="6" name="Notes Placeholder 5">
            <a:extLst>
              <a:ext uri="{FF2B5EF4-FFF2-40B4-BE49-F238E27FC236}">
                <a16:creationId xmlns:a16="http://schemas.microsoft.com/office/drawing/2014/main" id="{1EF96539-87C1-3D34-AD8F-2FF86237E057}"/>
              </a:ext>
            </a:extLst>
          </p:cNvPr>
          <p:cNvSpPr>
            <a:spLocks noGrp="1"/>
          </p:cNvSpPr>
          <p:nvPr>
            <p:ph type="body" sz="quarter" idx="3"/>
          </p:nvPr>
        </p:nvSpPr>
        <p:spPr>
          <a:xfrm>
            <a:off x="685800" y="4400549"/>
            <a:ext cx="5486400" cy="4498123"/>
          </a:xfrm>
        </p:spPr>
        <p:txBody>
          <a:bodyPr/>
          <a:lstStyle/>
          <a:p>
            <a:pPr marL="171450" indent="-171450">
              <a:buFont typeface="Arial" panose="020B0604020202020204" pitchFamily="34" charset="0"/>
              <a:buChar char="•"/>
            </a:pPr>
            <a:r>
              <a:rPr lang="en-US" dirty="0"/>
              <a:t>Shared roles can create a lack of clarity around who is responsible for any particular task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is not unusual that people may go weeks or months without undertaking a role. As such consideration needs to be given as to their level of competency and recency.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Records need to be kept and people encourage to acknowledge their inability to do a particular task due to not being confident.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Requires accurate and clear procedures and appropriate training. This requires everyone who has the potential to interact with a HV has undertaken role specific induction and recurrent training and that guidance and procedures are known and accessible.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With multiple roles comes issues of time management. The focus is generally on the substantive task but consideration needs to be the whole task.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Adequate time needs to be allowed to acquit the specific roles and responsibilities associated with the transport task. </a:t>
            </a:r>
          </a:p>
          <a:p>
            <a:endParaRPr lang="en-US" dirty="0">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94941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43426"/>
          </a:xfrm>
        </p:spPr>
        <p:txBody>
          <a:bodyPr/>
          <a:lstStyle/>
          <a:p>
            <a:pPr marL="171450" indent="-171450">
              <a:buFont typeface="Arial" panose="020B0604020202020204" pitchFamily="34" charset="0"/>
              <a:buChar char="•"/>
            </a:pPr>
            <a:r>
              <a:rPr lang="en-US" sz="1400" dirty="0"/>
              <a:t>Scheduling of transport tasks has added complexity due to the need to ensure the integrity of the operational component and the transport tasks. Example - The person most qualified to undertake the operational task may not be the most appropriate to load, drive unload the HV and vice versa.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Working across various roles, particularly remote from a base, poses risks to HV operations in respect to supervision, oversight and an employees access to advice and support.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Whilst fatigue is often defined as work and rest time (for the purpose of the HVNL) all safety critical roles in respect of a HV have the potential to be affected by fatigue not just driving.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Operational roles that have substantial physical or mental stress may adversely impact a person’s decision making when undertaking their responsibilities in regard to the HV. The “complete” task, and its potential impact of fatigue  needs to be considered when allocating and undertaking HV responsibilities - decision making whist fatigued can create public risk</a:t>
            </a:r>
            <a:endParaRPr lang="en-US" sz="1400" dirty="0">
              <a:ea typeface="Calibri" panose="020F0502020204030204"/>
              <a:cs typeface="Calibri" panose="020F0502020204030204"/>
            </a:endParaRP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 sum of the risks above require extensive additional consideration and communication between all parties to ensure expectations and risks are known, understood  and accepted by all parties in </a:t>
            </a:r>
            <a:r>
              <a:rPr lang="en-US" sz="1400" dirty="0" err="1"/>
              <a:t>CoR</a:t>
            </a:r>
            <a:r>
              <a:rPr lang="en-US" sz="1400" dirty="0"/>
              <a:t> prior to and during the transport task.</a:t>
            </a:r>
          </a:p>
          <a:p>
            <a:pPr marL="171450" indent="-171450">
              <a:buFont typeface="Arial" panose="020B0604020202020204" pitchFamily="34" charset="0"/>
              <a:buChar char="•"/>
            </a:pPr>
            <a:endParaRPr lang="en-US" sz="1400" dirty="0">
              <a:ea typeface="Calibri" panose="020F0502020204030204"/>
              <a:cs typeface="Calibri" panose="020F0502020204030204"/>
            </a:endParaRPr>
          </a:p>
          <a:p>
            <a:pPr marL="171450" indent="-171450">
              <a:buFont typeface="Arial" panose="020B0604020202020204" pitchFamily="34" charset="0"/>
              <a:buChar char="•"/>
            </a:pPr>
            <a:r>
              <a:rPr lang="en-US" sz="1400"/>
              <a:t>This is a Shared Responsibility - no one party schedules a HV movement there Could be the Loader/Unloader, Operator, Consignor/Consignee and maybe a Prime Contractor if using a third party</a:t>
            </a:r>
            <a:endParaRPr lang="en-US" sz="1400" dirty="0"/>
          </a:p>
          <a:p>
            <a:pPr marL="171450" indent="-171450">
              <a:buFont typeface="Arial" panose="020B0604020202020204" pitchFamily="34" charset="0"/>
              <a:buChar char="•"/>
            </a:pPr>
            <a:endParaRPr lang="en-US" sz="1400"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120D0C6-0C38-FF47-A889-D9F97CFDB223}" type="slidenum">
              <a:rPr lang="en-US" smtClean="0"/>
              <a:t>6</a:t>
            </a:fld>
            <a:endParaRPr lang="en-US"/>
          </a:p>
        </p:txBody>
      </p:sp>
    </p:spTree>
    <p:extLst>
      <p:ext uri="{BB962C8B-B14F-4D97-AF65-F5344CB8AC3E}">
        <p14:creationId xmlns:p14="http://schemas.microsoft.com/office/powerpoint/2010/main" val="2846349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8C0D3A4-2932-A148-9126-4576CD5089FF}" type="slidenum">
              <a:rPr lang="en-US" smtClean="0"/>
              <a:t>7</a:t>
            </a:fld>
            <a:endParaRPr lang="en-US" dirty="0"/>
          </a:p>
        </p:txBody>
      </p:sp>
      <p:sp>
        <p:nvSpPr>
          <p:cNvPr id="3" name="Notes Placeholder 2">
            <a:extLst>
              <a:ext uri="{FF2B5EF4-FFF2-40B4-BE49-F238E27FC236}">
                <a16:creationId xmlns:a16="http://schemas.microsoft.com/office/drawing/2014/main" id="{47A29934-E15D-F5FA-D1F6-C952D2DF7161}"/>
              </a:ext>
            </a:extLst>
          </p:cNvPr>
          <p:cNvSpPr txBox="1">
            <a:spLocks/>
          </p:cNvSpPr>
          <p:nvPr/>
        </p:nvSpPr>
        <p:spPr>
          <a:xfrm>
            <a:off x="685800" y="4314825"/>
            <a:ext cx="5486400" cy="368617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b="1" dirty="0"/>
              <a:t>General background to HVNL and the advent of </a:t>
            </a:r>
            <a:r>
              <a:rPr lang="en-US" sz="1400" b="1" dirty="0" err="1"/>
              <a:t>CoR</a:t>
            </a:r>
            <a:r>
              <a:rPr lang="en-US" sz="1400" b="1" dirty="0"/>
              <a:t> and Safety Duties</a:t>
            </a:r>
          </a:p>
          <a:p>
            <a:pPr marL="171450" indent="-171450">
              <a:buFont typeface="Arial" panose="020B0604020202020204" pitchFamily="34" charset="0"/>
              <a:buChar char="•"/>
            </a:pPr>
            <a:endParaRPr lang="en-US" sz="1400" b="1" dirty="0"/>
          </a:p>
          <a:p>
            <a:pPr marL="171450" indent="-171450">
              <a:buFont typeface="Arial" panose="020B0604020202020204" pitchFamily="34" charset="0"/>
              <a:buChar char="•"/>
            </a:pPr>
            <a:r>
              <a:rPr lang="en-US" sz="1400" dirty="0"/>
              <a:t>Became known as Chain of Responsibility</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As it speaks to the shared responsibility of each party in the supply chain that interacts with HVs</a:t>
            </a:r>
          </a:p>
          <a:p>
            <a:endParaRPr lang="en-US" sz="1400" dirty="0"/>
          </a:p>
          <a:p>
            <a:pPr marL="171450" indent="-171450">
              <a:buFont typeface="Arial" panose="020B0604020202020204" pitchFamily="34" charset="0"/>
              <a:buChar char="•"/>
            </a:pPr>
            <a:r>
              <a:rPr lang="en-US" sz="1400" dirty="0"/>
              <a:t>There are 18 additional duties under the HVNL relating to how a vehicle is operated and to what standards</a:t>
            </a:r>
          </a:p>
          <a:p>
            <a:pPr marL="171450" indent="-171450">
              <a:buFont typeface="Arial" panose="020B0604020202020204" pitchFamily="34" charset="0"/>
              <a:buChar char="•"/>
            </a:pPr>
            <a:endParaRPr lang="en-US" sz="1400" dirty="0"/>
          </a:p>
          <a:p>
            <a:endParaRPr lang="en-US" sz="1400" dirty="0"/>
          </a:p>
          <a:p>
            <a:endParaRPr lang="en-US" sz="1400" dirty="0"/>
          </a:p>
          <a:p>
            <a:endParaRPr lang="en-US" sz="1400" dirty="0"/>
          </a:p>
        </p:txBody>
      </p:sp>
      <p:sp>
        <p:nvSpPr>
          <p:cNvPr id="5" name="Notes Placeholder 4">
            <a:extLst>
              <a:ext uri="{FF2B5EF4-FFF2-40B4-BE49-F238E27FC236}">
                <a16:creationId xmlns:a16="http://schemas.microsoft.com/office/drawing/2014/main" id="{10F8E9CF-3F87-5462-C6CD-CB160882C5A6}"/>
              </a:ext>
            </a:extLst>
          </p:cNvPr>
          <p:cNvSpPr>
            <a:spLocks noGrp="1"/>
          </p:cNvSpPr>
          <p:nvPr>
            <p:ph type="body" idx="1"/>
          </p:nvPr>
        </p:nvSpPr>
        <p:spPr/>
        <p:txBody>
          <a:bodyPr/>
          <a:lstStyle/>
          <a:p>
            <a:r>
              <a:rPr lang="en-US" dirty="0">
                <a:ea typeface="Calibri"/>
                <a:cs typeface="Calibri"/>
              </a:rPr>
              <a:t>READ</a:t>
            </a:r>
          </a:p>
        </p:txBody>
      </p:sp>
    </p:spTree>
    <p:extLst>
      <p:ext uri="{BB962C8B-B14F-4D97-AF65-F5344CB8AC3E}">
        <p14:creationId xmlns:p14="http://schemas.microsoft.com/office/powerpoint/2010/main" val="174774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8C0D3A4-2932-A148-9126-4576CD5089FF}" type="slidenum">
              <a:rPr lang="en-US" smtClean="0"/>
              <a:t>8</a:t>
            </a:fld>
            <a:endParaRPr lang="en-US" dirty="0"/>
          </a:p>
        </p:txBody>
      </p:sp>
      <p:sp>
        <p:nvSpPr>
          <p:cNvPr id="6" name="Notes Placeholder 5">
            <a:extLst>
              <a:ext uri="{FF2B5EF4-FFF2-40B4-BE49-F238E27FC236}">
                <a16:creationId xmlns:a16="http://schemas.microsoft.com/office/drawing/2014/main" id="{4FB4641C-03BA-ADD2-2B9F-F56C8044DC75}"/>
              </a:ext>
            </a:extLst>
          </p:cNvPr>
          <p:cNvSpPr>
            <a:spLocks noGrp="1"/>
          </p:cNvSpPr>
          <p:nvPr>
            <p:ph type="body" idx="1"/>
          </p:nvPr>
        </p:nvSpPr>
        <p:spPr>
          <a:xfrm>
            <a:off x="685800" y="4656930"/>
            <a:ext cx="5486400" cy="2858295"/>
          </a:xfrm>
        </p:spPr>
        <p:txBody>
          <a:bodyPr/>
          <a:lstStyle/>
          <a:p>
            <a:r>
              <a:rPr lang="en-US" sz="1400" dirty="0"/>
              <a:t>READ</a:t>
            </a:r>
          </a:p>
          <a:p>
            <a:endParaRPr lang="en-US" sz="1400" dirty="0"/>
          </a:p>
          <a:p>
            <a:r>
              <a:rPr lang="en-US" sz="1400" dirty="0"/>
              <a:t>To be clear you are not responsible for the whole of the task. You are responsible for the bit you undertake.</a:t>
            </a:r>
          </a:p>
          <a:p>
            <a:endParaRPr lang="en-US" sz="1400" dirty="0"/>
          </a:p>
          <a:p>
            <a:pPr marL="171450" indent="-171450">
              <a:buFont typeface="Arial" panose="020B0604020202020204" pitchFamily="34" charset="0"/>
              <a:buChar char="•"/>
            </a:pPr>
            <a:r>
              <a:rPr lang="en-US" sz="1400" dirty="0"/>
              <a:t>Why </a:t>
            </a:r>
            <a:r>
              <a:rPr lang="en-US" sz="1400" err="1"/>
              <a:t>CoR</a:t>
            </a:r>
            <a:r>
              <a:rPr lang="en-US" sz="1400" dirty="0"/>
              <a:t> – Because the focus was previously on the  – in reality in many cases the breach was the result of forces not within the drivers control. </a:t>
            </a:r>
            <a:endParaRPr lang="en-US" sz="1400" dirty="0">
              <a:ea typeface="Calibri"/>
              <a:cs typeface="Calibri"/>
            </a:endParaRP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 legislation was envisaged to both replicate and integrate with the requirements already contained within respective legislation relating to WH&amp;S. Your responsibilities under WH&amp;S remain – </a:t>
            </a:r>
            <a:r>
              <a:rPr lang="en-US" sz="1400" dirty="0" err="1"/>
              <a:t>CoR</a:t>
            </a:r>
            <a:r>
              <a:rPr lang="en-US" sz="1400" dirty="0"/>
              <a:t> is specific to the transport task and public safety.</a:t>
            </a:r>
          </a:p>
          <a:p>
            <a:endParaRPr lang="en-US" sz="1400" dirty="0"/>
          </a:p>
          <a:p>
            <a:endParaRPr lang="en-US" sz="1400" dirty="0"/>
          </a:p>
        </p:txBody>
      </p:sp>
    </p:spTree>
    <p:extLst>
      <p:ext uri="{BB962C8B-B14F-4D97-AF65-F5344CB8AC3E}">
        <p14:creationId xmlns:p14="http://schemas.microsoft.com/office/powerpoint/2010/main" val="107185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25146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i="0" dirty="0">
                <a:solidFill>
                  <a:srgbClr val="000000"/>
                </a:solidFill>
                <a:effectLst/>
                <a:latin typeface="URWGeometric-Regular"/>
              </a:rPr>
              <a:t>Introduction to S26E (1) and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b="0" i="0" dirty="0">
              <a:solidFill>
                <a:srgbClr val="000000"/>
              </a:solidFill>
              <a:effectLst/>
              <a:latin typeface="URWGeometric-Regula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dirty="0">
                <a:solidFill>
                  <a:srgbClr val="000000"/>
                </a:solidFill>
                <a:effectLst/>
                <a:latin typeface="URWGeometric-Regular"/>
              </a:rPr>
              <a:t>Provide some examples relevant to the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solidFill>
                <a:srgbClr val="000000"/>
              </a:solidFill>
              <a:latin typeface="URWGeometri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rgbClr val="000000"/>
                </a:solidFill>
                <a:latin typeface="URWGeometric-Regular"/>
              </a:rPr>
              <a:t>Remember that such requests under S26E would also likely be that you are also not complying with your primary duty under S26C. </a:t>
            </a:r>
            <a:endParaRPr lang="en-US" sz="1400" dirty="0"/>
          </a:p>
          <a:p>
            <a:endParaRPr lang="en-US" sz="1400" dirty="0"/>
          </a:p>
        </p:txBody>
      </p:sp>
      <p:sp>
        <p:nvSpPr>
          <p:cNvPr id="4" name="Slide Number Placeholder 3"/>
          <p:cNvSpPr>
            <a:spLocks noGrp="1"/>
          </p:cNvSpPr>
          <p:nvPr>
            <p:ph type="sldNum" sz="quarter" idx="5"/>
          </p:nvPr>
        </p:nvSpPr>
        <p:spPr/>
        <p:txBody>
          <a:bodyPr/>
          <a:lstStyle/>
          <a:p>
            <a:fld id="{8120D0C6-0C38-FF47-A889-D9F97CFDB223}" type="slidenum">
              <a:rPr lang="en-US" smtClean="0"/>
              <a:t>9</a:t>
            </a:fld>
            <a:endParaRPr lang="en-US"/>
          </a:p>
        </p:txBody>
      </p:sp>
    </p:spTree>
    <p:extLst>
      <p:ext uri="{BB962C8B-B14F-4D97-AF65-F5344CB8AC3E}">
        <p14:creationId xmlns:p14="http://schemas.microsoft.com/office/powerpoint/2010/main" val="199229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lumMod val="60000"/>
            <a:lumOff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43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EC66-ED98-E780-7786-6FD7514F1A5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64ACEEE-A831-3AE0-6FA1-B8C5F5A7CB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6F25A6C-B56D-DE36-137D-6743AD06E7BE}"/>
              </a:ext>
            </a:extLst>
          </p:cNvPr>
          <p:cNvSpPr>
            <a:spLocks noGrp="1"/>
          </p:cNvSpPr>
          <p:nvPr>
            <p:ph type="dt" sz="half" idx="10"/>
          </p:nvPr>
        </p:nvSpPr>
        <p:spPr/>
        <p:txBody>
          <a:bodyPr/>
          <a:lstStyle/>
          <a:p>
            <a:fld id="{2DD9081C-90C7-A44D-BB21-ED39B93341B1}" type="datetimeFigureOut">
              <a:rPr lang="en-US" smtClean="0"/>
              <a:t>9/9/2025</a:t>
            </a:fld>
            <a:endParaRPr lang="en-US"/>
          </a:p>
        </p:txBody>
      </p:sp>
      <p:sp>
        <p:nvSpPr>
          <p:cNvPr id="5" name="Footer Placeholder 4">
            <a:extLst>
              <a:ext uri="{FF2B5EF4-FFF2-40B4-BE49-F238E27FC236}">
                <a16:creationId xmlns:a16="http://schemas.microsoft.com/office/drawing/2014/main" id="{C3AEB6E8-B98F-9CEC-B63E-131CD790D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9D4DF-B6E3-616E-A707-9CF9993D24F2}"/>
              </a:ext>
            </a:extLst>
          </p:cNvPr>
          <p:cNvSpPr>
            <a:spLocks noGrp="1"/>
          </p:cNvSpPr>
          <p:nvPr>
            <p:ph type="sldNum" sz="quarter" idx="12"/>
          </p:nvPr>
        </p:nvSpPr>
        <p:spPr/>
        <p:txBody>
          <a:bodyPr/>
          <a:lstStyle/>
          <a:p>
            <a:fld id="{6BC8117F-8900-0941-A85B-9B9A86B897FA}" type="slidenum">
              <a:rPr lang="en-US" smtClean="0"/>
              <a:t>‹#›</a:t>
            </a:fld>
            <a:endParaRPr lang="en-US"/>
          </a:p>
        </p:txBody>
      </p:sp>
    </p:spTree>
    <p:extLst>
      <p:ext uri="{BB962C8B-B14F-4D97-AF65-F5344CB8AC3E}">
        <p14:creationId xmlns:p14="http://schemas.microsoft.com/office/powerpoint/2010/main" val="451198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A07341-EBE0-EEC9-16E5-645B94BA009C}"/>
              </a:ext>
            </a:extLst>
          </p:cNvPr>
          <p:cNvSpPr txBox="1"/>
          <p:nvPr userDrawn="1"/>
        </p:nvSpPr>
        <p:spPr>
          <a:xfrm>
            <a:off x="0" y="6488668"/>
            <a:ext cx="6359236" cy="369332"/>
          </a:xfrm>
          <a:prstGeom prst="rect">
            <a:avLst/>
          </a:prstGeom>
          <a:noFill/>
        </p:spPr>
        <p:txBody>
          <a:bodyPr wrap="square">
            <a:spAutoFit/>
          </a:bodyPr>
          <a:lstStyle/>
          <a:p>
            <a:r>
              <a:rPr lang="en-US" dirty="0" err="1">
                <a:solidFill>
                  <a:schemeClr val="bg1"/>
                </a:solidFill>
                <a:latin typeface="Angsana New" panose="02020603050405020304" pitchFamily="18" charset="-34"/>
                <a:cs typeface="Angsana New" panose="02020603050405020304" pitchFamily="18" charset="-34"/>
              </a:rPr>
              <a:t>Redwand</a:t>
            </a:r>
            <a:r>
              <a:rPr lang="en-US" dirty="0">
                <a:solidFill>
                  <a:schemeClr val="bg1"/>
                </a:solidFill>
                <a:latin typeface="Angsana New" panose="02020603050405020304" pitchFamily="18" charset="-34"/>
                <a:cs typeface="Angsana New" panose="02020603050405020304" pitchFamily="18" charset="-34"/>
              </a:rPr>
              <a:t> Consulting – </a:t>
            </a:r>
            <a:r>
              <a:rPr lang="en-US" dirty="0" err="1">
                <a:solidFill>
                  <a:schemeClr val="bg1"/>
                </a:solidFill>
                <a:latin typeface="Angsana New" panose="02020603050405020304" pitchFamily="18" charset="-34"/>
                <a:cs typeface="Angsana New" panose="02020603050405020304" pitchFamily="18" charset="-34"/>
              </a:rPr>
              <a:t>CoR</a:t>
            </a:r>
            <a:r>
              <a:rPr lang="en-US" dirty="0">
                <a:solidFill>
                  <a:schemeClr val="bg1"/>
                </a:solidFill>
                <a:latin typeface="Angsana New" panose="02020603050405020304" pitchFamily="18" charset="-34"/>
                <a:cs typeface="Angsana New" panose="02020603050405020304" pitchFamily="18" charset="-34"/>
              </a:rPr>
              <a:t> Presentation 2024</a:t>
            </a:r>
          </a:p>
        </p:txBody>
      </p:sp>
    </p:spTree>
    <p:extLst>
      <p:ext uri="{BB962C8B-B14F-4D97-AF65-F5344CB8AC3E}">
        <p14:creationId xmlns:p14="http://schemas.microsoft.com/office/powerpoint/2010/main" val="361017860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6FF6D-3E95-D2E5-BEA9-7D7722C7555D}"/>
              </a:ext>
            </a:extLst>
          </p:cNvPr>
          <p:cNvSpPr txBox="1"/>
          <p:nvPr/>
        </p:nvSpPr>
        <p:spPr>
          <a:xfrm>
            <a:off x="969716" y="628233"/>
            <a:ext cx="8416413" cy="1446550"/>
          </a:xfrm>
          <a:prstGeom prst="rect">
            <a:avLst/>
          </a:prstGeom>
          <a:noFill/>
        </p:spPr>
        <p:txBody>
          <a:bodyPr wrap="square" rtlCol="0">
            <a:spAutoFit/>
          </a:bodyPr>
          <a:lstStyle/>
          <a:p>
            <a:pPr algn="ctr"/>
            <a:r>
              <a:rPr lang="en-US" sz="4400" b="1" dirty="0"/>
              <a:t>Chain of Responsibility and the Heavy Vehicle National Law </a:t>
            </a:r>
          </a:p>
        </p:txBody>
      </p:sp>
      <p:pic>
        <p:nvPicPr>
          <p:cNvPr id="3" name="Picture 2">
            <a:extLst>
              <a:ext uri="{FF2B5EF4-FFF2-40B4-BE49-F238E27FC236}">
                <a16:creationId xmlns:a16="http://schemas.microsoft.com/office/drawing/2014/main" id="{88468FA8-64F4-ED9B-8AD2-C3668E94F0C3}"/>
              </a:ext>
            </a:extLst>
          </p:cNvPr>
          <p:cNvPicPr>
            <a:picLocks noChangeAspect="1"/>
          </p:cNvPicPr>
          <p:nvPr/>
        </p:nvPicPr>
        <p:blipFill rotWithShape="1">
          <a:blip r:embed="rId3">
            <a:extLst>
              <a:ext uri="{28A0092B-C50C-407E-A947-70E740481C1C}">
                <a14:useLocalDpi xmlns:a14="http://schemas.microsoft.com/office/drawing/2010/main" val="0"/>
              </a:ext>
            </a:extLst>
          </a:blip>
          <a:srcRect t="22390" r="1429" b="2"/>
          <a:stretch/>
        </p:blipFill>
        <p:spPr bwMode="auto">
          <a:xfrm>
            <a:off x="4090102" y="3261815"/>
            <a:ext cx="8101898" cy="3596185"/>
          </a:xfrm>
          <a:prstGeom prst="rect">
            <a:avLst/>
          </a:prstGeom>
          <a:solidFill>
            <a:schemeClr val="bg2">
              <a:lumMod val="50000"/>
            </a:schemeClr>
          </a:solid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E5A9C338-037D-4978-0794-FA2A4BDCA7D7}"/>
              </a:ext>
            </a:extLst>
          </p:cNvPr>
          <p:cNvSpPr/>
          <p:nvPr/>
        </p:nvSpPr>
        <p:spPr>
          <a:xfrm rot="537948">
            <a:off x="7733209" y="6514053"/>
            <a:ext cx="815685" cy="2821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9569D6-66A2-F5B5-5F02-799F2099434A}"/>
              </a:ext>
            </a:extLst>
          </p:cNvPr>
          <p:cNvSpPr/>
          <p:nvPr/>
        </p:nvSpPr>
        <p:spPr>
          <a:xfrm>
            <a:off x="10027920" y="4708365"/>
            <a:ext cx="228600" cy="9223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688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61A92D-FC60-C58C-BE5D-02AF74E3F06E}"/>
              </a:ext>
            </a:extLst>
          </p:cNvPr>
          <p:cNvSpPr txBox="1"/>
          <p:nvPr/>
        </p:nvSpPr>
        <p:spPr>
          <a:xfrm>
            <a:off x="593203" y="4665574"/>
            <a:ext cx="10715263" cy="1569660"/>
          </a:xfrm>
          <a:prstGeom prst="rect">
            <a:avLst/>
          </a:prstGeom>
          <a:noFill/>
        </p:spPr>
        <p:txBody>
          <a:bodyPr wrap="square">
            <a:spAutoFit/>
          </a:bodyPr>
          <a:lstStyle/>
          <a:p>
            <a:r>
              <a:rPr lang="en-US" sz="3200" dirty="0">
                <a:solidFill>
                  <a:schemeClr val="bg1"/>
                </a:solidFill>
              </a:rPr>
              <a:t>For an individual </a:t>
            </a:r>
            <a:r>
              <a:rPr lang="en-US" sz="3200" dirty="0"/>
              <a:t>– depending on the category of offence:</a:t>
            </a:r>
          </a:p>
          <a:p>
            <a:pPr marL="457200" indent="-457200">
              <a:buFont typeface="Wingdings" pitchFamily="2" charset="2"/>
              <a:buChar char="Ø"/>
            </a:pPr>
            <a:r>
              <a:rPr lang="en-US" sz="3200" dirty="0"/>
              <a:t>Between $300,000 and/or 5 years imprisonment - $50,000</a:t>
            </a:r>
          </a:p>
          <a:p>
            <a:endParaRPr lang="en-US" sz="3200" dirty="0"/>
          </a:p>
        </p:txBody>
      </p:sp>
      <p:sp>
        <p:nvSpPr>
          <p:cNvPr id="3" name="TextBox 2">
            <a:extLst>
              <a:ext uri="{FF2B5EF4-FFF2-40B4-BE49-F238E27FC236}">
                <a16:creationId xmlns:a16="http://schemas.microsoft.com/office/drawing/2014/main" id="{80DC8CDE-9E96-2F60-3BFE-55E34E11BD48}"/>
              </a:ext>
            </a:extLst>
          </p:cNvPr>
          <p:cNvSpPr txBox="1"/>
          <p:nvPr/>
        </p:nvSpPr>
        <p:spPr>
          <a:xfrm>
            <a:off x="593203" y="1100258"/>
            <a:ext cx="10297954" cy="3046988"/>
          </a:xfrm>
          <a:prstGeom prst="rect">
            <a:avLst/>
          </a:prstGeom>
          <a:noFill/>
        </p:spPr>
        <p:txBody>
          <a:bodyPr wrap="square" rtlCol="0">
            <a:spAutoFit/>
          </a:bodyPr>
          <a:lstStyle/>
          <a:p>
            <a:r>
              <a:rPr lang="en-US" sz="3200" dirty="0">
                <a:solidFill>
                  <a:schemeClr val="bg1"/>
                </a:solidFill>
              </a:rPr>
              <a:t>For an organization</a:t>
            </a:r>
          </a:p>
          <a:p>
            <a:pPr marL="457200" indent="-457200">
              <a:buFont typeface="Wingdings" pitchFamily="2" charset="2"/>
              <a:buChar char="Ø"/>
            </a:pPr>
            <a:r>
              <a:rPr lang="en-US" sz="3200" dirty="0"/>
              <a:t>Between $3million - $500,000</a:t>
            </a:r>
          </a:p>
          <a:p>
            <a:pPr marL="0" indent="0">
              <a:buNone/>
            </a:pPr>
            <a:endParaRPr lang="en-US" sz="3200" dirty="0"/>
          </a:p>
          <a:p>
            <a:pPr marL="0" indent="0">
              <a:buNone/>
            </a:pPr>
            <a:r>
              <a:rPr lang="en-US" sz="3200" dirty="0"/>
              <a:t>In addition - courts have issued prohibition orders preventing the operation of a heavy vehicle for up to 12 months and/or enforceable undertakings.</a:t>
            </a:r>
          </a:p>
        </p:txBody>
      </p:sp>
      <p:sp>
        <p:nvSpPr>
          <p:cNvPr id="4" name="TextBox 3">
            <a:extLst>
              <a:ext uri="{FF2B5EF4-FFF2-40B4-BE49-F238E27FC236}">
                <a16:creationId xmlns:a16="http://schemas.microsoft.com/office/drawing/2014/main" id="{D2982F04-71B7-935F-C44B-A5CDCA827360}"/>
              </a:ext>
            </a:extLst>
          </p:cNvPr>
          <p:cNvSpPr txBox="1"/>
          <p:nvPr/>
        </p:nvSpPr>
        <p:spPr>
          <a:xfrm>
            <a:off x="593203" y="328685"/>
            <a:ext cx="9514912" cy="584775"/>
          </a:xfrm>
          <a:prstGeom prst="rect">
            <a:avLst/>
          </a:prstGeom>
          <a:noFill/>
        </p:spPr>
        <p:txBody>
          <a:bodyPr wrap="none" rtlCol="0">
            <a:spAutoFit/>
          </a:bodyPr>
          <a:lstStyle/>
          <a:p>
            <a:r>
              <a:rPr lang="en-US" sz="3200" b="1" dirty="0"/>
              <a:t>Court ordered Penalties – Three Categories of Offences</a:t>
            </a:r>
          </a:p>
        </p:txBody>
      </p:sp>
    </p:spTree>
    <p:extLst>
      <p:ext uri="{BB962C8B-B14F-4D97-AF65-F5344CB8AC3E}">
        <p14:creationId xmlns:p14="http://schemas.microsoft.com/office/powerpoint/2010/main" val="14923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068B4FD-B71A-C768-E355-EDE3E8634051}"/>
              </a:ext>
            </a:extLst>
          </p:cNvPr>
          <p:cNvSpPr txBox="1">
            <a:spLocks/>
          </p:cNvSpPr>
          <p:nvPr/>
        </p:nvSpPr>
        <p:spPr>
          <a:xfrm>
            <a:off x="529770" y="171872"/>
            <a:ext cx="11502573" cy="31288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3200" dirty="0">
                <a:ea typeface="Times New Roman" panose="02020603050405020304" pitchFamily="18" charset="0"/>
                <a:cs typeface="Arial" panose="020B0604020202020204" pitchFamily="34" charset="0"/>
              </a:rPr>
              <a:t>The level and nature of a party’s responsibility for a transport activity depends on —</a:t>
            </a:r>
            <a:endParaRPr lang="en-AU" sz="3200" dirty="0">
              <a:ea typeface="Calibri" panose="020F0502020204030204" pitchFamily="34" charset="0"/>
              <a:cs typeface="Arial" panose="020B0604020202020204" pitchFamily="34" charset="0"/>
            </a:endParaRPr>
          </a:p>
          <a:p>
            <a:pPr>
              <a:lnSpc>
                <a:spcPct val="150000"/>
              </a:lnSpc>
            </a:pPr>
            <a:r>
              <a:rPr lang="en-AU" sz="3200" dirty="0">
                <a:ea typeface="Times New Roman" panose="02020603050405020304" pitchFamily="18" charset="0"/>
                <a:cs typeface="Arial" panose="020B0604020202020204" pitchFamily="34" charset="0"/>
              </a:rPr>
              <a:t>the </a:t>
            </a:r>
            <a:r>
              <a:rPr lang="en-AU" sz="3200" dirty="0">
                <a:solidFill>
                  <a:schemeClr val="bg1"/>
                </a:solidFill>
                <a:ea typeface="Times New Roman" panose="02020603050405020304" pitchFamily="18" charset="0"/>
                <a:cs typeface="Arial" panose="020B0604020202020204" pitchFamily="34" charset="0"/>
              </a:rPr>
              <a:t>functions the person performs </a:t>
            </a:r>
            <a:r>
              <a:rPr lang="en-AU" sz="3200" dirty="0">
                <a:ea typeface="Times New Roman" panose="02020603050405020304" pitchFamily="18" charset="0"/>
                <a:cs typeface="Arial" panose="020B0604020202020204" pitchFamily="34" charset="0"/>
              </a:rPr>
              <a:t>or is required to perform, </a:t>
            </a:r>
          </a:p>
          <a:p>
            <a:pPr>
              <a:lnSpc>
                <a:spcPct val="150000"/>
              </a:lnSpc>
            </a:pPr>
            <a:r>
              <a:rPr lang="en-AU" sz="3200" dirty="0">
                <a:ea typeface="Times New Roman" panose="02020603050405020304" pitchFamily="18" charset="0"/>
                <a:cs typeface="Arial" panose="020B0604020202020204" pitchFamily="34" charset="0"/>
              </a:rPr>
              <a:t>the party’s </a:t>
            </a:r>
            <a:r>
              <a:rPr lang="en-AU" sz="3200" dirty="0">
                <a:solidFill>
                  <a:schemeClr val="bg1"/>
                </a:solidFill>
                <a:ea typeface="Times New Roman" panose="02020603050405020304" pitchFamily="18" charset="0"/>
                <a:cs typeface="Arial" panose="020B0604020202020204" pitchFamily="34" charset="0"/>
              </a:rPr>
              <a:t>capacity to control, eliminate or minimise the risk</a:t>
            </a:r>
            <a:r>
              <a:rPr lang="en-AU" sz="3200" dirty="0">
                <a:ea typeface="Times New Roman" panose="02020603050405020304" pitchFamily="18" charset="0"/>
                <a:cs typeface="Arial" panose="020B0604020202020204" pitchFamily="34" charset="0"/>
              </a:rPr>
              <a:t>.</a:t>
            </a:r>
            <a:endParaRPr lang="en-AU" sz="3200" dirty="0">
              <a:ea typeface="Calibri" panose="020F0502020204030204" pitchFamily="34" charset="0"/>
              <a:cs typeface="Arial" panose="020B0604020202020204" pitchFamily="34" charset="0"/>
            </a:endParaRPr>
          </a:p>
          <a:p>
            <a:pPr marL="0" indent="0">
              <a:buNone/>
            </a:pPr>
            <a:endParaRPr lang="en-AU" sz="3200" dirty="0">
              <a:effectLst/>
              <a:ea typeface="Times New Roman" panose="02020603050405020304" pitchFamily="18" charset="0"/>
              <a:cs typeface="Arial" panose="020B0604020202020204" pitchFamily="34" charset="0"/>
            </a:endParaRPr>
          </a:p>
          <a:p>
            <a:pPr marL="0" indent="0">
              <a:buNone/>
            </a:pPr>
            <a:endParaRPr lang="en-AU" sz="3200" dirty="0">
              <a:effectLst/>
              <a:ea typeface="Times New Roman" panose="02020603050405020304" pitchFamily="18" charset="0"/>
              <a:cs typeface="Arial" panose="020B0604020202020204" pitchFamily="34" charset="0"/>
            </a:endParaRPr>
          </a:p>
          <a:p>
            <a:pPr marL="0" indent="0">
              <a:lnSpc>
                <a:spcPct val="100000"/>
              </a:lnSpc>
              <a:spcBef>
                <a:spcPts val="0"/>
              </a:spcBef>
              <a:buNone/>
              <a:defRPr/>
            </a:pPr>
            <a:r>
              <a:rPr lang="en-AU" sz="3200" dirty="0">
                <a:effectLst/>
                <a:ea typeface="Times New Roman" panose="02020603050405020304" pitchFamily="18" charset="0"/>
                <a:cs typeface="Arial" panose="020B0604020202020204" pitchFamily="34" charset="0"/>
              </a:rPr>
              <a:t>A duty under this Law </a:t>
            </a:r>
            <a:r>
              <a:rPr lang="en-AU" sz="3200" u="sng" dirty="0">
                <a:effectLst/>
                <a:ea typeface="Times New Roman" panose="02020603050405020304" pitchFamily="18" charset="0"/>
                <a:cs typeface="Arial" panose="020B0604020202020204" pitchFamily="34" charset="0"/>
              </a:rPr>
              <a:t>may not be transferred</a:t>
            </a:r>
            <a:r>
              <a:rPr lang="en-AU" sz="3200" dirty="0">
                <a:effectLst/>
                <a:ea typeface="Times New Roman" panose="02020603050405020304" pitchFamily="18" charset="0"/>
                <a:cs typeface="Arial" panose="020B0604020202020204" pitchFamily="34" charset="0"/>
              </a:rPr>
              <a:t> to another person.</a:t>
            </a:r>
            <a:endParaRPr lang="en-AU" sz="3200" dirty="0">
              <a:effectLst/>
              <a:ea typeface="Calibri" panose="020F0502020204030204" pitchFamily="34" charset="0"/>
              <a:cs typeface="Arial" panose="020B0604020202020204" pitchFamily="34" charset="0"/>
            </a:endParaRPr>
          </a:p>
          <a:p>
            <a:pPr marL="0" indent="0">
              <a:buNone/>
            </a:pPr>
            <a:endParaRPr lang="en-US" sz="3200" dirty="0"/>
          </a:p>
        </p:txBody>
      </p:sp>
    </p:spTree>
    <p:extLst>
      <p:ext uri="{BB962C8B-B14F-4D97-AF65-F5344CB8AC3E}">
        <p14:creationId xmlns:p14="http://schemas.microsoft.com/office/powerpoint/2010/main" val="187788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19F8F-8A19-96FF-0B58-226AE5314FD2}"/>
              </a:ext>
            </a:extLst>
          </p:cNvPr>
          <p:cNvSpPr txBox="1"/>
          <p:nvPr/>
        </p:nvSpPr>
        <p:spPr>
          <a:xfrm>
            <a:off x="781879" y="781878"/>
            <a:ext cx="9011478" cy="584775"/>
          </a:xfrm>
          <a:prstGeom prst="rect">
            <a:avLst/>
          </a:prstGeom>
          <a:noFill/>
        </p:spPr>
        <p:txBody>
          <a:bodyPr wrap="square" rtlCol="0">
            <a:spAutoFit/>
          </a:bodyPr>
          <a:lstStyle/>
          <a:p>
            <a:r>
              <a:rPr lang="en-US" sz="3200" b="1" dirty="0">
                <a:solidFill>
                  <a:schemeClr val="bg1"/>
                </a:solidFill>
              </a:rPr>
              <a:t>Control and Influence</a:t>
            </a:r>
          </a:p>
        </p:txBody>
      </p:sp>
      <p:sp>
        <p:nvSpPr>
          <p:cNvPr id="3" name="TextBox 2">
            <a:extLst>
              <a:ext uri="{FF2B5EF4-FFF2-40B4-BE49-F238E27FC236}">
                <a16:creationId xmlns:a16="http://schemas.microsoft.com/office/drawing/2014/main" id="{916FD0EA-6934-91A6-A55F-AC75EBE8CE19}"/>
              </a:ext>
            </a:extLst>
          </p:cNvPr>
          <p:cNvSpPr txBox="1"/>
          <p:nvPr/>
        </p:nvSpPr>
        <p:spPr>
          <a:xfrm>
            <a:off x="871089" y="1652168"/>
            <a:ext cx="9806608" cy="4524315"/>
          </a:xfrm>
          <a:prstGeom prst="rect">
            <a:avLst/>
          </a:prstGeom>
          <a:noFill/>
        </p:spPr>
        <p:txBody>
          <a:bodyPr wrap="square" rtlCol="0">
            <a:spAutoFit/>
          </a:bodyPr>
          <a:lstStyle/>
          <a:p>
            <a:r>
              <a:rPr lang="en-US" sz="3200" dirty="0"/>
              <a:t>Do you or the people who report to you:</a:t>
            </a:r>
          </a:p>
          <a:p>
            <a:pPr marL="628650" lvl="1" indent="-171450">
              <a:buFont typeface="Arial" panose="020B0604020202020204" pitchFamily="34" charset="0"/>
              <a:buChar char="•"/>
            </a:pPr>
            <a:r>
              <a:rPr lang="en-US" sz="3200" dirty="0"/>
              <a:t>Operate/drive </a:t>
            </a:r>
          </a:p>
          <a:p>
            <a:pPr marL="628650" lvl="1" indent="-171450">
              <a:buFont typeface="Arial" panose="020B0604020202020204" pitchFamily="34" charset="0"/>
              <a:buChar char="•"/>
            </a:pPr>
            <a:r>
              <a:rPr lang="en-US" sz="3200" dirty="0"/>
              <a:t>Direct </a:t>
            </a:r>
          </a:p>
          <a:p>
            <a:pPr marL="628650" lvl="1" indent="-171450">
              <a:buFont typeface="Arial" panose="020B0604020202020204" pitchFamily="34" charset="0"/>
              <a:buChar char="•"/>
            </a:pPr>
            <a:r>
              <a:rPr lang="en-US" sz="3200" dirty="0"/>
              <a:t>Contract</a:t>
            </a:r>
          </a:p>
          <a:p>
            <a:pPr marL="628650" lvl="1" indent="-171450">
              <a:buFont typeface="Arial" panose="020B0604020202020204" pitchFamily="34" charset="0"/>
              <a:buChar char="•"/>
            </a:pPr>
            <a:r>
              <a:rPr lang="en-US" sz="3200" dirty="0"/>
              <a:t>Load/unload </a:t>
            </a:r>
          </a:p>
          <a:p>
            <a:pPr marL="628650" lvl="1" indent="-171450">
              <a:buFont typeface="Arial" panose="020B0604020202020204" pitchFamily="34" charset="0"/>
              <a:buChar char="•"/>
            </a:pPr>
            <a:r>
              <a:rPr lang="en-US" sz="3200" dirty="0"/>
              <a:t>Consign or receive goods a heavy vehicle </a:t>
            </a:r>
          </a:p>
          <a:p>
            <a:pPr marL="628650" lvl="1" indent="-171450">
              <a:buFont typeface="Arial" panose="020B0604020202020204" pitchFamily="34" charset="0"/>
              <a:buChar char="•"/>
            </a:pPr>
            <a:endParaRPr lang="en-US" sz="3200" dirty="0"/>
          </a:p>
          <a:p>
            <a:pPr lvl="1"/>
            <a:r>
              <a:rPr lang="en-US" sz="3200" dirty="0"/>
              <a:t>or</a:t>
            </a:r>
          </a:p>
          <a:p>
            <a:pPr marL="628650" lvl="1" indent="-171450">
              <a:buFont typeface="Arial" panose="020B0604020202020204" pitchFamily="34" charset="0"/>
              <a:buChar char="•"/>
            </a:pPr>
            <a:r>
              <a:rPr lang="en-US" sz="3200" dirty="0"/>
              <a:t>Manage a road on which one moves?</a:t>
            </a:r>
          </a:p>
        </p:txBody>
      </p:sp>
    </p:spTree>
    <p:extLst>
      <p:ext uri="{BB962C8B-B14F-4D97-AF65-F5344CB8AC3E}">
        <p14:creationId xmlns:p14="http://schemas.microsoft.com/office/powerpoint/2010/main" val="202527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BBA9778-7385-4018-F9A4-E00F5E14A49F}"/>
              </a:ext>
            </a:extLst>
          </p:cNvPr>
          <p:cNvSpPr txBox="1">
            <a:spLocks/>
          </p:cNvSpPr>
          <p:nvPr/>
        </p:nvSpPr>
        <p:spPr>
          <a:xfrm>
            <a:off x="457199" y="332656"/>
            <a:ext cx="9991493" cy="60458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3600" b="1" dirty="0">
                <a:solidFill>
                  <a:schemeClr val="bg1"/>
                </a:solidFill>
                <a:ea typeface="Times New Roman" panose="02020603050405020304" pitchFamily="18" charset="0"/>
                <a:cs typeface="Arial" panose="020B0604020202020204" pitchFamily="34" charset="0"/>
              </a:rPr>
              <a:t>What does all of that mean?</a:t>
            </a:r>
          </a:p>
          <a:p>
            <a:pPr marL="0" indent="0">
              <a:buFont typeface="Arial" panose="020B0604020202020204" pitchFamily="34" charset="0"/>
              <a:buNone/>
            </a:pPr>
            <a:r>
              <a:rPr lang="en-AU" sz="3200" dirty="0">
                <a:ea typeface="Times New Roman" panose="02020603050405020304" pitchFamily="18" charset="0"/>
                <a:cs typeface="Arial" panose="020B0604020202020204" pitchFamily="34" charset="0"/>
              </a:rPr>
              <a:t>Each party must, </a:t>
            </a:r>
            <a:r>
              <a:rPr lang="en-AU" sz="3200" dirty="0">
                <a:solidFill>
                  <a:schemeClr val="bg1"/>
                </a:solidFill>
                <a:ea typeface="Times New Roman" panose="02020603050405020304" pitchFamily="18" charset="0"/>
                <a:cs typeface="Arial" panose="020B0604020202020204" pitchFamily="34" charset="0"/>
              </a:rPr>
              <a:t>SFAIRP -</a:t>
            </a:r>
            <a:endParaRPr lang="en-AU" sz="3200" dirty="0">
              <a:solidFill>
                <a:schemeClr val="bg1"/>
              </a:solidFill>
              <a:ea typeface="Calibri" panose="020F0502020204030204" pitchFamily="34" charset="0"/>
              <a:cs typeface="Arial" panose="020B0604020202020204" pitchFamily="34" charset="0"/>
            </a:endParaRPr>
          </a:p>
          <a:p>
            <a:pPr marL="0" indent="0">
              <a:buFont typeface="Arial" panose="020B0604020202020204" pitchFamily="34" charset="0"/>
              <a:buNone/>
            </a:pPr>
            <a:r>
              <a:rPr lang="en-AU" sz="3200" dirty="0">
                <a:ea typeface="Times New Roman" panose="02020603050405020304" pitchFamily="18" charset="0"/>
                <a:cs typeface="Arial" panose="020B0604020202020204" pitchFamily="34" charset="0"/>
              </a:rPr>
              <a:t>(a) </a:t>
            </a:r>
            <a:r>
              <a:rPr lang="en-AU" sz="3200" dirty="0">
                <a:solidFill>
                  <a:schemeClr val="bg1"/>
                </a:solidFill>
                <a:ea typeface="Times New Roman" panose="02020603050405020304" pitchFamily="18" charset="0"/>
                <a:cs typeface="Arial" panose="020B0604020202020204" pitchFamily="34" charset="0"/>
              </a:rPr>
              <a:t>eliminate,</a:t>
            </a:r>
            <a:r>
              <a:rPr lang="en-AU" sz="3200" dirty="0">
                <a:ea typeface="Times New Roman" panose="02020603050405020304" pitchFamily="18" charset="0"/>
                <a:cs typeface="Arial" panose="020B0604020202020204" pitchFamily="34" charset="0"/>
              </a:rPr>
              <a:t> and, if not reasonably practicable, </a:t>
            </a:r>
            <a:r>
              <a:rPr lang="en-AU" sz="3200" dirty="0">
                <a:solidFill>
                  <a:schemeClr val="bg1"/>
                </a:solidFill>
                <a:ea typeface="Times New Roman" panose="02020603050405020304" pitchFamily="18" charset="0"/>
                <a:cs typeface="Arial" panose="020B0604020202020204" pitchFamily="34" charset="0"/>
              </a:rPr>
              <a:t>minimise</a:t>
            </a:r>
            <a:r>
              <a:rPr lang="en-AU" sz="3200" dirty="0">
                <a:ea typeface="Times New Roman" panose="02020603050405020304" pitchFamily="18" charset="0"/>
                <a:cs typeface="Arial" panose="020B0604020202020204" pitchFamily="34" charset="0"/>
              </a:rPr>
              <a:t> the </a:t>
            </a:r>
            <a:r>
              <a:rPr lang="en-AU" sz="3200" dirty="0">
                <a:solidFill>
                  <a:schemeClr val="bg1"/>
                </a:solidFill>
                <a:ea typeface="Times New Roman" panose="02020603050405020304" pitchFamily="18" charset="0"/>
                <a:cs typeface="Arial" panose="020B0604020202020204" pitchFamily="34" charset="0"/>
              </a:rPr>
              <a:t>public risks; </a:t>
            </a:r>
            <a:r>
              <a:rPr lang="en-AU" sz="3200" dirty="0">
                <a:ea typeface="Times New Roman" panose="02020603050405020304" pitchFamily="18" charset="0"/>
                <a:cs typeface="Arial" panose="020B0604020202020204" pitchFamily="34" charset="0"/>
              </a:rPr>
              <a:t>and</a:t>
            </a:r>
            <a:endParaRPr lang="en-AU" sz="3200" dirty="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AU" sz="3200" dirty="0">
              <a:ea typeface="Times New Roman" panose="02020603050405020304" pitchFamily="18" charset="0"/>
              <a:cs typeface="Arial" panose="020B0604020202020204" pitchFamily="34" charset="0"/>
            </a:endParaRPr>
          </a:p>
          <a:p>
            <a:pPr marL="0" indent="0">
              <a:buFont typeface="Arial" panose="020B0604020202020204" pitchFamily="34" charset="0"/>
              <a:buNone/>
            </a:pPr>
            <a:r>
              <a:rPr lang="en-AU" sz="3200" dirty="0">
                <a:ea typeface="Times New Roman" panose="02020603050405020304" pitchFamily="18" charset="0"/>
                <a:cs typeface="Arial" panose="020B0604020202020204" pitchFamily="34" charset="0"/>
              </a:rPr>
              <a:t>(b) ensure the party’s conduct does not</a:t>
            </a:r>
            <a:r>
              <a:rPr lang="en-AU" sz="3200" dirty="0">
                <a:solidFill>
                  <a:schemeClr val="bg1"/>
                </a:solidFill>
                <a:ea typeface="Times New Roman" panose="02020603050405020304" pitchFamily="18" charset="0"/>
                <a:cs typeface="Arial" panose="020B0604020202020204" pitchFamily="34" charset="0"/>
              </a:rPr>
              <a:t> directly or indirectly cause or encourage</a:t>
            </a:r>
            <a:r>
              <a:rPr lang="en-AU" sz="3200" dirty="0">
                <a:solidFill>
                  <a:srgbClr val="FFC000"/>
                </a:solidFill>
                <a:ea typeface="Times New Roman" panose="02020603050405020304" pitchFamily="18" charset="0"/>
                <a:cs typeface="Arial" panose="020B0604020202020204" pitchFamily="34" charset="0"/>
              </a:rPr>
              <a:t> </a:t>
            </a:r>
            <a:r>
              <a:rPr lang="en-AU" sz="3200" dirty="0">
                <a:ea typeface="Times New Roman" panose="02020603050405020304" pitchFamily="18" charset="0"/>
                <a:cs typeface="Arial" panose="020B0604020202020204" pitchFamily="34" charset="0"/>
              </a:rPr>
              <a:t>—</a:t>
            </a:r>
            <a:endParaRPr lang="en-AU" sz="3200" dirty="0">
              <a:ea typeface="Calibri" panose="020F0502020204030204" pitchFamily="34" charset="0"/>
              <a:cs typeface="Arial" panose="020B0604020202020204" pitchFamily="34" charset="0"/>
            </a:endParaRPr>
          </a:p>
          <a:p>
            <a:pPr lvl="1" indent="-381000"/>
            <a:r>
              <a:rPr lang="en-AU" sz="3200" dirty="0">
                <a:ea typeface="Times New Roman" panose="02020603050405020304" pitchFamily="18" charset="0"/>
                <a:cs typeface="Arial" panose="020B0604020202020204" pitchFamily="34" charset="0"/>
              </a:rPr>
              <a:t>the driver of the heavy vehicle to </a:t>
            </a:r>
            <a:r>
              <a:rPr lang="en-AU" sz="3200" dirty="0">
                <a:solidFill>
                  <a:schemeClr val="bg1"/>
                </a:solidFill>
                <a:ea typeface="Times New Roman" panose="02020603050405020304" pitchFamily="18" charset="0"/>
                <a:cs typeface="Arial" panose="020B0604020202020204" pitchFamily="34" charset="0"/>
              </a:rPr>
              <a:t>contravene</a:t>
            </a:r>
            <a:r>
              <a:rPr lang="en-AU" sz="3200" dirty="0">
                <a:ea typeface="Times New Roman" panose="02020603050405020304" pitchFamily="18" charset="0"/>
                <a:cs typeface="Arial" panose="020B0604020202020204" pitchFamily="34" charset="0"/>
              </a:rPr>
              <a:t> </a:t>
            </a:r>
            <a:r>
              <a:rPr lang="en-AU" sz="3200" dirty="0">
                <a:solidFill>
                  <a:schemeClr val="bg1"/>
                </a:solidFill>
                <a:ea typeface="Times New Roman" panose="02020603050405020304" pitchFamily="18" charset="0"/>
                <a:cs typeface="Arial" panose="020B0604020202020204" pitchFamily="34" charset="0"/>
              </a:rPr>
              <a:t>this law </a:t>
            </a:r>
            <a:r>
              <a:rPr lang="en-AU" sz="3200" dirty="0">
                <a:ea typeface="Times New Roman" panose="02020603050405020304" pitchFamily="18" charset="0"/>
                <a:cs typeface="Arial" panose="020B0604020202020204" pitchFamily="34" charset="0"/>
              </a:rPr>
              <a:t>or </a:t>
            </a:r>
            <a:r>
              <a:rPr lang="en-AU" sz="3200" dirty="0">
                <a:solidFill>
                  <a:schemeClr val="bg1"/>
                </a:solidFill>
                <a:ea typeface="Times New Roman" panose="02020603050405020304" pitchFamily="18" charset="0"/>
                <a:cs typeface="Arial" panose="020B0604020202020204" pitchFamily="34" charset="0"/>
              </a:rPr>
              <a:t>exceed a speed limit</a:t>
            </a:r>
            <a:r>
              <a:rPr lang="en-AU" sz="3200" dirty="0">
                <a:ea typeface="Times New Roman" panose="02020603050405020304" pitchFamily="18" charset="0"/>
                <a:cs typeface="Arial" panose="020B0604020202020204" pitchFamily="34" charset="0"/>
              </a:rPr>
              <a:t>; or</a:t>
            </a:r>
            <a:endParaRPr lang="en-AU" sz="3200" dirty="0">
              <a:ea typeface="Calibri" panose="020F0502020204030204" pitchFamily="34" charset="0"/>
              <a:cs typeface="Arial" panose="020B0604020202020204" pitchFamily="34" charset="0"/>
            </a:endParaRPr>
          </a:p>
          <a:p>
            <a:pPr lvl="1" indent="-381000"/>
            <a:r>
              <a:rPr lang="en-AU" sz="3200" dirty="0">
                <a:solidFill>
                  <a:schemeClr val="bg1"/>
                </a:solidFill>
                <a:ea typeface="Times New Roman" panose="02020603050405020304" pitchFamily="18" charset="0"/>
                <a:cs typeface="Arial" panose="020B0604020202020204" pitchFamily="34" charset="0"/>
              </a:rPr>
              <a:t>another person</a:t>
            </a:r>
            <a:r>
              <a:rPr lang="en-AU" sz="3200" dirty="0">
                <a:ea typeface="Times New Roman" panose="02020603050405020304" pitchFamily="18" charset="0"/>
                <a:cs typeface="Arial" panose="020B0604020202020204" pitchFamily="34" charset="0"/>
              </a:rPr>
              <a:t>, including another party in the chain of responsibility, to contravene this Law</a:t>
            </a:r>
            <a:r>
              <a:rPr lang="en-AU" dirty="0">
                <a:latin typeface="Arial" panose="020B0604020202020204" pitchFamily="34" charset="0"/>
                <a:ea typeface="Times New Roman" panose="02020603050405020304" pitchFamily="18" charset="0"/>
                <a:cs typeface="Arial" panose="020B0604020202020204" pitchFamily="34" charset="0"/>
              </a:rPr>
              <a:t>.</a:t>
            </a:r>
            <a:endParaRPr lang="en-AU"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48328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A7692-0205-038E-201C-CBB71B9A6C94}"/>
              </a:ext>
            </a:extLst>
          </p:cNvPr>
          <p:cNvSpPr txBox="1"/>
          <p:nvPr/>
        </p:nvSpPr>
        <p:spPr>
          <a:xfrm>
            <a:off x="624467" y="312234"/>
            <a:ext cx="10370635" cy="6001643"/>
          </a:xfrm>
          <a:prstGeom prst="rect">
            <a:avLst/>
          </a:prstGeom>
          <a:noFill/>
        </p:spPr>
        <p:txBody>
          <a:bodyPr wrap="square" rtlCol="0">
            <a:spAutoFit/>
          </a:bodyPr>
          <a:lstStyle/>
          <a:p>
            <a:r>
              <a:rPr lang="en-US" sz="3200" b="1" dirty="0">
                <a:solidFill>
                  <a:schemeClr val="bg1"/>
                </a:solidFill>
              </a:rPr>
              <a:t>Reasonably Practicable</a:t>
            </a:r>
          </a:p>
          <a:p>
            <a:endParaRPr lang="en-US" sz="3200" dirty="0">
              <a:solidFill>
                <a:schemeClr val="bg1"/>
              </a:solidFill>
            </a:endParaRPr>
          </a:p>
          <a:p>
            <a:pPr marL="285750" indent="-285750">
              <a:buFont typeface="Arial" panose="020B0604020202020204" pitchFamily="34" charset="0"/>
              <a:buChar char="•"/>
            </a:pPr>
            <a:r>
              <a:rPr lang="en-US" sz="3200" dirty="0"/>
              <a:t>What is the likelihood of something happening?</a:t>
            </a:r>
          </a:p>
          <a:p>
            <a:pPr marL="285750" indent="-285750">
              <a:buFont typeface="Arial" panose="020B0604020202020204" pitchFamily="34" charset="0"/>
              <a:buChar char="•"/>
            </a:pPr>
            <a:r>
              <a:rPr lang="en-US" sz="3200" dirty="0"/>
              <a:t>What is the consequence if it happened?</a:t>
            </a:r>
          </a:p>
          <a:p>
            <a:pPr marL="285750" indent="-285750">
              <a:buFont typeface="Arial" panose="020B0604020202020204" pitchFamily="34" charset="0"/>
              <a:buChar char="•"/>
            </a:pPr>
            <a:r>
              <a:rPr lang="en-US" sz="3200" dirty="0"/>
              <a:t>Did you know, or should you have known, it could happen?</a:t>
            </a:r>
          </a:p>
          <a:p>
            <a:pPr marL="285750" indent="-285750">
              <a:buFont typeface="Arial" panose="020B0604020202020204" pitchFamily="34" charset="0"/>
              <a:buChar char="•"/>
            </a:pPr>
            <a:r>
              <a:rPr lang="en-US" sz="3200" dirty="0"/>
              <a:t>Could it have been prevented?</a:t>
            </a:r>
          </a:p>
          <a:p>
            <a:pPr marL="285750" indent="-285750">
              <a:buFont typeface="Arial" panose="020B0604020202020204" pitchFamily="34" charset="0"/>
              <a:buChar char="•"/>
            </a:pPr>
            <a:r>
              <a:rPr lang="en-US" sz="3200" dirty="0"/>
              <a:t>Should you have known it could be prevented?</a:t>
            </a:r>
          </a:p>
          <a:p>
            <a:pPr marL="285750" indent="-285750">
              <a:buFont typeface="Arial" panose="020B0604020202020204" pitchFamily="34" charset="0"/>
              <a:buChar char="•"/>
            </a:pPr>
            <a:r>
              <a:rPr lang="en-US" sz="3200" dirty="0"/>
              <a:t>Was it reasonable to prevent it?</a:t>
            </a:r>
          </a:p>
          <a:p>
            <a:pPr marL="742950" lvl="1" indent="-285750">
              <a:buFont typeface="Arial" panose="020B0604020202020204" pitchFamily="34" charset="0"/>
              <a:buChar char="•"/>
            </a:pPr>
            <a:r>
              <a:rPr lang="en-US" sz="3200" dirty="0"/>
              <a:t>What could have been done and </a:t>
            </a:r>
          </a:p>
          <a:p>
            <a:pPr marL="742950" lvl="1" indent="-285750">
              <a:buFont typeface="Arial" panose="020B0604020202020204" pitchFamily="34" charset="0"/>
              <a:buChar char="•"/>
            </a:pPr>
            <a:r>
              <a:rPr lang="en-US" sz="3200" dirty="0"/>
              <a:t>How much would it have cost?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787290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134C-13C7-9D29-F4F7-C94D4CB1D105}"/>
              </a:ext>
            </a:extLst>
          </p:cNvPr>
          <p:cNvSpPr>
            <a:spLocks noGrp="1"/>
          </p:cNvSpPr>
          <p:nvPr>
            <p:ph type="ctrTitle"/>
          </p:nvPr>
        </p:nvSpPr>
        <p:spPr>
          <a:xfrm>
            <a:off x="390939" y="173038"/>
            <a:ext cx="6844748" cy="706437"/>
          </a:xfrm>
        </p:spPr>
        <p:txBody>
          <a:bodyPr/>
          <a:lstStyle/>
          <a:p>
            <a:pPr algn="l"/>
            <a:r>
              <a:rPr lang="en-US" sz="3600" b="1" dirty="0">
                <a:solidFill>
                  <a:schemeClr val="bg1"/>
                </a:solidFill>
                <a:latin typeface="+mn-lt"/>
              </a:rPr>
              <a:t>Summary</a:t>
            </a:r>
          </a:p>
        </p:txBody>
      </p:sp>
      <p:sp>
        <p:nvSpPr>
          <p:cNvPr id="3" name="Subtitle 2">
            <a:extLst>
              <a:ext uri="{FF2B5EF4-FFF2-40B4-BE49-F238E27FC236}">
                <a16:creationId xmlns:a16="http://schemas.microsoft.com/office/drawing/2014/main" id="{98B9EA1E-A7E3-83F7-EC78-0AD98D2E06A6}"/>
              </a:ext>
            </a:extLst>
          </p:cNvPr>
          <p:cNvSpPr>
            <a:spLocks noGrp="1"/>
          </p:cNvSpPr>
          <p:nvPr>
            <p:ph type="subTitle" idx="1"/>
          </p:nvPr>
        </p:nvSpPr>
        <p:spPr>
          <a:xfrm>
            <a:off x="390939" y="1561202"/>
            <a:ext cx="9144000" cy="3766172"/>
          </a:xfrm>
        </p:spPr>
        <p:txBody>
          <a:bodyPr/>
          <a:lstStyle/>
          <a:p>
            <a:pPr marL="457200" indent="-457200" algn="l">
              <a:buFont typeface="Arial" panose="020B0604020202020204" pitchFamily="34" charset="0"/>
              <a:buChar char="•"/>
            </a:pPr>
            <a:r>
              <a:rPr lang="en-US" sz="3200" dirty="0"/>
              <a:t>Heavy vehicles have significant risks</a:t>
            </a:r>
          </a:p>
          <a:p>
            <a:pPr marL="457200" indent="-457200" algn="l">
              <a:buFont typeface="Arial" panose="020B0604020202020204" pitchFamily="34" charset="0"/>
              <a:buChar char="•"/>
            </a:pPr>
            <a:r>
              <a:rPr lang="en-US" sz="3200" dirty="0"/>
              <a:t>Various roles are integral to the safety of the transport task</a:t>
            </a:r>
          </a:p>
          <a:p>
            <a:pPr marL="457200" indent="-457200" algn="l">
              <a:buFont typeface="Arial" panose="020B0604020202020204" pitchFamily="34" charset="0"/>
              <a:buChar char="•"/>
            </a:pPr>
            <a:r>
              <a:rPr lang="en-US" sz="3200" dirty="0"/>
              <a:t>Specific roles have responsibilities under the HVNL</a:t>
            </a:r>
          </a:p>
          <a:p>
            <a:pPr marL="457200" indent="-457200" algn="l">
              <a:buFont typeface="Arial" panose="020B0604020202020204" pitchFamily="34" charset="0"/>
              <a:buChar char="•"/>
            </a:pPr>
            <a:r>
              <a:rPr lang="en-US" sz="3200" dirty="0"/>
              <a:t>Opportunity to actively influence the safety of the transport task </a:t>
            </a:r>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p:txBody>
      </p:sp>
    </p:spTree>
    <p:extLst>
      <p:ext uri="{BB962C8B-B14F-4D97-AF65-F5344CB8AC3E}">
        <p14:creationId xmlns:p14="http://schemas.microsoft.com/office/powerpoint/2010/main" val="414996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9BC5E6-BFC8-5CF2-8E0C-9A72A8E116E3}"/>
              </a:ext>
            </a:extLst>
          </p:cNvPr>
          <p:cNvSpPr txBox="1"/>
          <p:nvPr/>
        </p:nvSpPr>
        <p:spPr>
          <a:xfrm>
            <a:off x="4389171" y="1276479"/>
            <a:ext cx="3023200" cy="707886"/>
          </a:xfrm>
          <a:prstGeom prst="rect">
            <a:avLst/>
          </a:prstGeom>
          <a:noFill/>
        </p:spPr>
        <p:txBody>
          <a:bodyPr wrap="none" rtlCol="0">
            <a:spAutoFit/>
          </a:bodyPr>
          <a:lstStyle/>
          <a:p>
            <a:r>
              <a:rPr lang="en-US" sz="4000" b="1" dirty="0"/>
              <a:t>QUESTIONS ?</a:t>
            </a:r>
          </a:p>
        </p:txBody>
      </p:sp>
      <p:pic>
        <p:nvPicPr>
          <p:cNvPr id="3" name="Picture 2">
            <a:extLst>
              <a:ext uri="{FF2B5EF4-FFF2-40B4-BE49-F238E27FC236}">
                <a16:creationId xmlns:a16="http://schemas.microsoft.com/office/drawing/2014/main" id="{22210828-8A83-ACD0-FBF0-B40D400E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798" y="2494928"/>
            <a:ext cx="7719202" cy="4363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66F375C-1CBD-3997-5A37-355037612152}"/>
              </a:ext>
            </a:extLst>
          </p:cNvPr>
          <p:cNvSpPr/>
          <p:nvPr/>
        </p:nvSpPr>
        <p:spPr>
          <a:xfrm rot="895282">
            <a:off x="6096000" y="6035040"/>
            <a:ext cx="274320" cy="1676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33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974476-67AD-6F91-8310-40E4943829F0}"/>
              </a:ext>
            </a:extLst>
          </p:cNvPr>
          <p:cNvSpPr txBox="1"/>
          <p:nvPr/>
        </p:nvSpPr>
        <p:spPr>
          <a:xfrm>
            <a:off x="549599" y="506186"/>
            <a:ext cx="3412671" cy="646331"/>
          </a:xfrm>
          <a:prstGeom prst="rect">
            <a:avLst/>
          </a:prstGeom>
          <a:noFill/>
        </p:spPr>
        <p:txBody>
          <a:bodyPr wrap="square" rtlCol="0">
            <a:spAutoFit/>
          </a:bodyPr>
          <a:lstStyle/>
          <a:p>
            <a:r>
              <a:rPr lang="en-US" sz="3600" b="1" dirty="0">
                <a:solidFill>
                  <a:schemeClr val="bg1"/>
                </a:solidFill>
              </a:rPr>
              <a:t>Where are we?</a:t>
            </a:r>
          </a:p>
        </p:txBody>
      </p:sp>
      <p:sp>
        <p:nvSpPr>
          <p:cNvPr id="3" name="TextBox 2">
            <a:extLst>
              <a:ext uri="{FF2B5EF4-FFF2-40B4-BE49-F238E27FC236}">
                <a16:creationId xmlns:a16="http://schemas.microsoft.com/office/drawing/2014/main" id="{034DFA0E-B430-9E34-C6A2-6D93F08B376B}"/>
              </a:ext>
            </a:extLst>
          </p:cNvPr>
          <p:cNvSpPr txBox="1"/>
          <p:nvPr/>
        </p:nvSpPr>
        <p:spPr>
          <a:xfrm>
            <a:off x="549599" y="1557011"/>
            <a:ext cx="8191088" cy="3539430"/>
          </a:xfrm>
          <a:prstGeom prst="rect">
            <a:avLst/>
          </a:prstGeom>
          <a:noFill/>
        </p:spPr>
        <p:txBody>
          <a:bodyPr wrap="none" rtlCol="0">
            <a:spAutoFit/>
          </a:bodyPr>
          <a:lstStyle/>
          <a:p>
            <a:r>
              <a:rPr lang="en-US" sz="3200" b="1" dirty="0"/>
              <a:t>4 Primary Risks Associated with Heavy Vehicles</a:t>
            </a:r>
          </a:p>
          <a:p>
            <a:endParaRPr lang="en-US" sz="3200" b="1" dirty="0"/>
          </a:p>
          <a:p>
            <a:pPr marL="457200" indent="-457200">
              <a:buFont typeface="Arial" panose="020B0604020202020204" pitchFamily="34" charset="0"/>
              <a:buChar char="•"/>
            </a:pPr>
            <a:r>
              <a:rPr lang="en-US" sz="3200" dirty="0"/>
              <a:t>Speed</a:t>
            </a:r>
          </a:p>
          <a:p>
            <a:pPr marL="457200" indent="-457200">
              <a:buFont typeface="Arial" panose="020B0604020202020204" pitchFamily="34" charset="0"/>
              <a:buChar char="•"/>
            </a:pPr>
            <a:r>
              <a:rPr lang="en-US" sz="3200" dirty="0"/>
              <a:t>Fatigue</a:t>
            </a:r>
          </a:p>
          <a:p>
            <a:pPr marL="457200" indent="-457200">
              <a:buFont typeface="Arial" panose="020B0604020202020204" pitchFamily="34" charset="0"/>
              <a:buChar char="•"/>
            </a:pPr>
            <a:r>
              <a:rPr lang="en-US" sz="3200" dirty="0"/>
              <a:t>Mass/Dimensions/Load Restraint – MDLR</a:t>
            </a:r>
          </a:p>
          <a:p>
            <a:pPr marL="457200" indent="-457200">
              <a:buFont typeface="Arial" panose="020B0604020202020204" pitchFamily="34" charset="0"/>
              <a:buChar char="•"/>
            </a:pPr>
            <a:r>
              <a:rPr lang="en-US" sz="3200" dirty="0"/>
              <a:t>Maintenance</a:t>
            </a:r>
          </a:p>
          <a:p>
            <a:endParaRPr lang="en-US" sz="3200" dirty="0"/>
          </a:p>
        </p:txBody>
      </p:sp>
    </p:spTree>
    <p:extLst>
      <p:ext uri="{BB962C8B-B14F-4D97-AF65-F5344CB8AC3E}">
        <p14:creationId xmlns:p14="http://schemas.microsoft.com/office/powerpoint/2010/main" val="206799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0A215D-DE10-7B2D-4EB6-8776ED7B1FB7}"/>
              </a:ext>
            </a:extLst>
          </p:cNvPr>
          <p:cNvSpPr txBox="1"/>
          <p:nvPr/>
        </p:nvSpPr>
        <p:spPr>
          <a:xfrm>
            <a:off x="734785" y="457200"/>
            <a:ext cx="10100855" cy="646331"/>
          </a:xfrm>
          <a:prstGeom prst="rect">
            <a:avLst/>
          </a:prstGeom>
          <a:noFill/>
        </p:spPr>
        <p:txBody>
          <a:bodyPr wrap="square" rtlCol="0">
            <a:spAutoFit/>
          </a:bodyPr>
          <a:lstStyle/>
          <a:p>
            <a:r>
              <a:rPr lang="en-US" sz="3600" b="1" dirty="0">
                <a:solidFill>
                  <a:schemeClr val="bg1"/>
                </a:solidFill>
              </a:rPr>
              <a:t>Possible causes for risks existing in HV operations </a:t>
            </a:r>
          </a:p>
        </p:txBody>
      </p:sp>
      <p:sp>
        <p:nvSpPr>
          <p:cNvPr id="3" name="TextBox 2">
            <a:extLst>
              <a:ext uri="{FF2B5EF4-FFF2-40B4-BE49-F238E27FC236}">
                <a16:creationId xmlns:a16="http://schemas.microsoft.com/office/drawing/2014/main" id="{4EBF224C-0E02-4E99-479E-5BE795F9B50D}"/>
              </a:ext>
            </a:extLst>
          </p:cNvPr>
          <p:cNvSpPr txBox="1"/>
          <p:nvPr/>
        </p:nvSpPr>
        <p:spPr>
          <a:xfrm>
            <a:off x="865412" y="1285306"/>
            <a:ext cx="9828607"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Heavy vehicle task is not sufficiently acknowledged, defined or understood</a:t>
            </a:r>
          </a:p>
        </p:txBody>
      </p:sp>
      <p:sp>
        <p:nvSpPr>
          <p:cNvPr id="4" name="TextBox 3">
            <a:extLst>
              <a:ext uri="{FF2B5EF4-FFF2-40B4-BE49-F238E27FC236}">
                <a16:creationId xmlns:a16="http://schemas.microsoft.com/office/drawing/2014/main" id="{C1BF3720-5E51-9704-5D71-820E8AB84F49}"/>
              </a:ext>
            </a:extLst>
          </p:cNvPr>
          <p:cNvSpPr txBox="1"/>
          <p:nvPr/>
        </p:nvSpPr>
        <p:spPr>
          <a:xfrm>
            <a:off x="865411" y="2363196"/>
            <a:ext cx="8605159"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t>Lack of specific systems and procedures for HVs</a:t>
            </a:r>
          </a:p>
        </p:txBody>
      </p:sp>
      <p:sp>
        <p:nvSpPr>
          <p:cNvPr id="5" name="TextBox 4">
            <a:extLst>
              <a:ext uri="{FF2B5EF4-FFF2-40B4-BE49-F238E27FC236}">
                <a16:creationId xmlns:a16="http://schemas.microsoft.com/office/drawing/2014/main" id="{96D02FAA-9E90-6CD3-179B-00747C4E5204}"/>
              </a:ext>
            </a:extLst>
          </p:cNvPr>
          <p:cNvSpPr txBox="1"/>
          <p:nvPr/>
        </p:nvSpPr>
        <p:spPr>
          <a:xfrm>
            <a:off x="865411" y="3037414"/>
            <a:ext cx="9384300"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t>Limited training regarding duties and responsibilities</a:t>
            </a:r>
          </a:p>
        </p:txBody>
      </p:sp>
      <p:sp>
        <p:nvSpPr>
          <p:cNvPr id="6" name="TextBox 5">
            <a:extLst>
              <a:ext uri="{FF2B5EF4-FFF2-40B4-BE49-F238E27FC236}">
                <a16:creationId xmlns:a16="http://schemas.microsoft.com/office/drawing/2014/main" id="{D87241F7-9A80-92B5-2BCE-310F086B8CA8}"/>
              </a:ext>
            </a:extLst>
          </p:cNvPr>
          <p:cNvSpPr txBox="1"/>
          <p:nvPr/>
        </p:nvSpPr>
        <p:spPr>
          <a:xfrm>
            <a:off x="842627" y="3713224"/>
            <a:ext cx="9828605"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t>Limited reporting of heavy vehicle incidents/issues</a:t>
            </a:r>
          </a:p>
        </p:txBody>
      </p:sp>
      <p:sp>
        <p:nvSpPr>
          <p:cNvPr id="8" name="TextBox 7">
            <a:extLst>
              <a:ext uri="{FF2B5EF4-FFF2-40B4-BE49-F238E27FC236}">
                <a16:creationId xmlns:a16="http://schemas.microsoft.com/office/drawing/2014/main" id="{EF66134B-C589-895C-317F-12DF3895F57E}"/>
              </a:ext>
            </a:extLst>
          </p:cNvPr>
          <p:cNvSpPr txBox="1"/>
          <p:nvPr/>
        </p:nvSpPr>
        <p:spPr>
          <a:xfrm>
            <a:off x="865410" y="4446305"/>
            <a:ext cx="10366469"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t>Lack of an effective assurance program and monitoring</a:t>
            </a:r>
          </a:p>
        </p:txBody>
      </p:sp>
    </p:spTree>
    <p:extLst>
      <p:ext uri="{BB962C8B-B14F-4D97-AF65-F5344CB8AC3E}">
        <p14:creationId xmlns:p14="http://schemas.microsoft.com/office/powerpoint/2010/main" val="21000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123B6-9148-DB64-A072-5A1E253D96FD}"/>
              </a:ext>
            </a:extLst>
          </p:cNvPr>
          <p:cNvSpPr txBox="1"/>
          <p:nvPr/>
        </p:nvSpPr>
        <p:spPr>
          <a:xfrm>
            <a:off x="836340" y="769434"/>
            <a:ext cx="9534293" cy="1631216"/>
          </a:xfrm>
          <a:prstGeom prst="rect">
            <a:avLst/>
          </a:prstGeom>
          <a:noFill/>
        </p:spPr>
        <p:txBody>
          <a:bodyPr wrap="square" rtlCol="0">
            <a:spAutoFit/>
          </a:bodyPr>
          <a:lstStyle/>
          <a:p>
            <a:r>
              <a:rPr lang="en-US" sz="3600" b="1" dirty="0">
                <a:solidFill>
                  <a:schemeClr val="bg1"/>
                </a:solidFill>
              </a:rPr>
              <a:t>What’s next?</a:t>
            </a:r>
          </a:p>
          <a:p>
            <a:endParaRPr lang="en-US" sz="3200" b="1" dirty="0">
              <a:solidFill>
                <a:schemeClr val="bg1"/>
              </a:solidFill>
            </a:endParaRP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62773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09A6A9-F7EC-ACE6-07D7-CFB34CA95831}"/>
              </a:ext>
            </a:extLst>
          </p:cNvPr>
          <p:cNvSpPr txBox="1"/>
          <p:nvPr/>
        </p:nvSpPr>
        <p:spPr>
          <a:xfrm>
            <a:off x="800100" y="838200"/>
            <a:ext cx="5705023" cy="646331"/>
          </a:xfrm>
          <a:prstGeom prst="rect">
            <a:avLst/>
          </a:prstGeom>
          <a:noFill/>
        </p:spPr>
        <p:txBody>
          <a:bodyPr wrap="none" rtlCol="0">
            <a:spAutoFit/>
          </a:bodyPr>
          <a:lstStyle/>
          <a:p>
            <a:r>
              <a:rPr lang="en-US" sz="3600" b="1" dirty="0">
                <a:solidFill>
                  <a:schemeClr val="bg1"/>
                </a:solidFill>
              </a:rPr>
              <a:t>Context: Profile of Operation</a:t>
            </a:r>
          </a:p>
        </p:txBody>
      </p:sp>
      <p:sp>
        <p:nvSpPr>
          <p:cNvPr id="3" name="TextBox 2">
            <a:extLst>
              <a:ext uri="{FF2B5EF4-FFF2-40B4-BE49-F238E27FC236}">
                <a16:creationId xmlns:a16="http://schemas.microsoft.com/office/drawing/2014/main" id="{9BC48EA3-24D1-CF13-39AC-08A3D886E735}"/>
              </a:ext>
            </a:extLst>
          </p:cNvPr>
          <p:cNvSpPr txBox="1"/>
          <p:nvPr/>
        </p:nvSpPr>
        <p:spPr>
          <a:xfrm>
            <a:off x="800100" y="1859340"/>
            <a:ext cx="9436720"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Number of heavy vehicles - ???</a:t>
            </a:r>
          </a:p>
          <a:p>
            <a:pPr marL="914400" lvl="1" indent="-457200">
              <a:buFont typeface="Courier New" panose="02070309020205020404" pitchFamily="49" charset="0"/>
              <a:buChar char="o"/>
            </a:pPr>
            <a:r>
              <a:rPr lang="en-US" sz="3200" dirty="0"/>
              <a:t>Fleet Mix</a:t>
            </a:r>
          </a:p>
          <a:p>
            <a:pPr marL="914400" lvl="1" indent="-457200">
              <a:buFont typeface="Courier New" panose="02070309020205020404" pitchFamily="49" charset="0"/>
              <a:buChar char="o"/>
            </a:pPr>
            <a:r>
              <a:rPr lang="en-US" sz="3200" dirty="0"/>
              <a:t>plus assorted trailers and equipment</a:t>
            </a:r>
          </a:p>
        </p:txBody>
      </p:sp>
      <p:sp>
        <p:nvSpPr>
          <p:cNvPr id="5" name="TextBox 4">
            <a:extLst>
              <a:ext uri="{FF2B5EF4-FFF2-40B4-BE49-F238E27FC236}">
                <a16:creationId xmlns:a16="http://schemas.microsoft.com/office/drawing/2014/main" id="{79F2EF10-AE32-AF9A-FA3F-299AF8851666}"/>
              </a:ext>
            </a:extLst>
          </p:cNvPr>
          <p:cNvSpPr txBox="1"/>
          <p:nvPr/>
        </p:nvSpPr>
        <p:spPr>
          <a:xfrm>
            <a:off x="800100" y="3803809"/>
            <a:ext cx="6592126"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t>Heavy Vehicle Licence holders – ???</a:t>
            </a:r>
          </a:p>
        </p:txBody>
      </p:sp>
    </p:spTree>
    <p:extLst>
      <p:ext uri="{BB962C8B-B14F-4D97-AF65-F5344CB8AC3E}">
        <p14:creationId xmlns:p14="http://schemas.microsoft.com/office/powerpoint/2010/main" val="30032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6FF6D-3E95-D2E5-BEA9-7D7722C7555D}"/>
              </a:ext>
            </a:extLst>
          </p:cNvPr>
          <p:cNvSpPr txBox="1"/>
          <p:nvPr/>
        </p:nvSpPr>
        <p:spPr>
          <a:xfrm>
            <a:off x="969716" y="628233"/>
            <a:ext cx="8416413" cy="769441"/>
          </a:xfrm>
          <a:prstGeom prst="rect">
            <a:avLst/>
          </a:prstGeom>
          <a:noFill/>
        </p:spPr>
        <p:txBody>
          <a:bodyPr wrap="square" rtlCol="0">
            <a:spAutoFit/>
          </a:bodyPr>
          <a:lstStyle/>
          <a:p>
            <a:pPr algn="ctr"/>
            <a:r>
              <a:rPr lang="en-US" sz="4400" b="1" dirty="0">
                <a:solidFill>
                  <a:schemeClr val="bg1"/>
                </a:solidFill>
              </a:rPr>
              <a:t>Questions – again!</a:t>
            </a:r>
            <a:endParaRPr lang="en-US" sz="4400" b="1" dirty="0"/>
          </a:p>
        </p:txBody>
      </p:sp>
      <p:pic>
        <p:nvPicPr>
          <p:cNvPr id="3" name="Picture 2">
            <a:extLst>
              <a:ext uri="{FF2B5EF4-FFF2-40B4-BE49-F238E27FC236}">
                <a16:creationId xmlns:a16="http://schemas.microsoft.com/office/drawing/2014/main" id="{88468FA8-64F4-ED9B-8AD2-C3668E94F0C3}"/>
              </a:ext>
            </a:extLst>
          </p:cNvPr>
          <p:cNvPicPr>
            <a:picLocks noChangeAspect="1"/>
          </p:cNvPicPr>
          <p:nvPr/>
        </p:nvPicPr>
        <p:blipFill rotWithShape="1">
          <a:blip r:embed="rId3">
            <a:extLst>
              <a:ext uri="{28A0092B-C50C-407E-A947-70E740481C1C}">
                <a14:useLocalDpi xmlns:a14="http://schemas.microsoft.com/office/drawing/2010/main" val="0"/>
              </a:ext>
            </a:extLst>
          </a:blip>
          <a:srcRect t="22390" r="1429" b="2"/>
          <a:stretch/>
        </p:blipFill>
        <p:spPr bwMode="auto">
          <a:xfrm>
            <a:off x="4090102" y="3261815"/>
            <a:ext cx="8101898" cy="3596185"/>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8DEDFDEA-B881-35FC-6ABF-A656F3C4D450}"/>
              </a:ext>
            </a:extLst>
          </p:cNvPr>
          <p:cNvSpPr/>
          <p:nvPr/>
        </p:nvSpPr>
        <p:spPr>
          <a:xfrm rot="503946">
            <a:off x="7766140" y="6532901"/>
            <a:ext cx="685451" cy="2765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3CB2BDE-5BD5-3500-EAA3-FAF7497261C6}"/>
              </a:ext>
            </a:extLst>
          </p:cNvPr>
          <p:cNvSpPr/>
          <p:nvPr/>
        </p:nvSpPr>
        <p:spPr>
          <a:xfrm>
            <a:off x="10088880" y="4678680"/>
            <a:ext cx="213360" cy="45719"/>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12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C9127C-7795-1A51-F05E-90745EAF21F8}"/>
              </a:ext>
            </a:extLst>
          </p:cNvPr>
          <p:cNvSpPr txBox="1"/>
          <p:nvPr/>
        </p:nvSpPr>
        <p:spPr>
          <a:xfrm>
            <a:off x="387225" y="554135"/>
            <a:ext cx="11622638" cy="584775"/>
          </a:xfrm>
          <a:prstGeom prst="rect">
            <a:avLst/>
          </a:prstGeom>
          <a:noFill/>
        </p:spPr>
        <p:txBody>
          <a:bodyPr wrap="square" rtlCol="0">
            <a:spAutoFit/>
          </a:bodyPr>
          <a:lstStyle/>
          <a:p>
            <a:r>
              <a:rPr lang="en-US" sz="3200" dirty="0">
                <a:solidFill>
                  <a:schemeClr val="bg1"/>
                </a:solidFill>
              </a:rPr>
              <a:t>In addition, staff have specific responsibilities under the HVNL as:</a:t>
            </a:r>
          </a:p>
        </p:txBody>
      </p:sp>
      <p:sp>
        <p:nvSpPr>
          <p:cNvPr id="3" name="TextBox 2">
            <a:extLst>
              <a:ext uri="{FF2B5EF4-FFF2-40B4-BE49-F238E27FC236}">
                <a16:creationId xmlns:a16="http://schemas.microsoft.com/office/drawing/2014/main" id="{872E6F27-6CDA-3207-7917-5F76EEF096A2}"/>
              </a:ext>
            </a:extLst>
          </p:cNvPr>
          <p:cNvSpPr txBox="1"/>
          <p:nvPr/>
        </p:nvSpPr>
        <p:spPr>
          <a:xfrm>
            <a:off x="387225" y="1539134"/>
            <a:ext cx="9484567"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Supervisors/Managers</a:t>
            </a:r>
          </a:p>
          <a:p>
            <a:pPr marL="457200" indent="-457200">
              <a:buFont typeface="Arial" panose="020B0604020202020204" pitchFamily="34" charset="0"/>
              <a:buChar char="•"/>
            </a:pPr>
            <a:r>
              <a:rPr lang="en-US" sz="3200" dirty="0"/>
              <a:t>Loaders and unloaders</a:t>
            </a:r>
          </a:p>
          <a:p>
            <a:pPr marL="457200" indent="-457200">
              <a:buFont typeface="Arial" panose="020B0604020202020204" pitchFamily="34" charset="0"/>
              <a:buChar char="•"/>
            </a:pPr>
            <a:r>
              <a:rPr lang="en-US" sz="3200" dirty="0"/>
              <a:t>Schedulers</a:t>
            </a:r>
          </a:p>
          <a:p>
            <a:pPr marL="457200" indent="-457200">
              <a:buFont typeface="Arial" panose="020B0604020202020204" pitchFamily="34" charset="0"/>
              <a:buChar char="•"/>
            </a:pPr>
            <a:r>
              <a:rPr lang="en-US" sz="3200" dirty="0"/>
              <a:t>Consignors</a:t>
            </a:r>
          </a:p>
          <a:p>
            <a:pPr marL="457200" indent="-457200">
              <a:buFont typeface="Arial" panose="020B0604020202020204" pitchFamily="34" charset="0"/>
              <a:buChar char="•"/>
            </a:pPr>
            <a:r>
              <a:rPr lang="en-US" sz="3200" dirty="0"/>
              <a:t>Consignees</a:t>
            </a:r>
          </a:p>
          <a:p>
            <a:pPr marL="457200" indent="-457200">
              <a:buFont typeface="Arial" panose="020B0604020202020204" pitchFamily="34" charset="0"/>
              <a:buChar char="•"/>
            </a:pPr>
            <a:r>
              <a:rPr lang="en-US" sz="3200" dirty="0"/>
              <a:t>Road managers and</a:t>
            </a:r>
          </a:p>
          <a:p>
            <a:pPr marL="457200" indent="-457200">
              <a:buFont typeface="Arial" panose="020B0604020202020204" pitchFamily="34" charset="0"/>
              <a:buChar char="•"/>
            </a:pPr>
            <a:r>
              <a:rPr lang="en-US" sz="3200" dirty="0"/>
              <a:t>Contractors of third party HV operators</a:t>
            </a:r>
          </a:p>
        </p:txBody>
      </p:sp>
    </p:spTree>
    <p:extLst>
      <p:ext uri="{BB962C8B-B14F-4D97-AF65-F5344CB8AC3E}">
        <p14:creationId xmlns:p14="http://schemas.microsoft.com/office/powerpoint/2010/main" val="239142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08A9-7E93-7E50-ACA4-746CA096B711}"/>
              </a:ext>
            </a:extLst>
          </p:cNvPr>
          <p:cNvSpPr>
            <a:spLocks noGrp="1"/>
          </p:cNvSpPr>
          <p:nvPr>
            <p:ph type="ctrTitle"/>
          </p:nvPr>
        </p:nvSpPr>
        <p:spPr>
          <a:xfrm>
            <a:off x="415962" y="96817"/>
            <a:ext cx="9144000" cy="842067"/>
          </a:xfrm>
        </p:spPr>
        <p:txBody>
          <a:bodyPr/>
          <a:lstStyle/>
          <a:p>
            <a:pPr algn="l"/>
            <a:r>
              <a:rPr lang="en-US" sz="3600" b="1" dirty="0">
                <a:solidFill>
                  <a:schemeClr val="bg1"/>
                </a:solidFill>
              </a:rPr>
              <a:t>Risks in multi-role heavy vehicle operations</a:t>
            </a:r>
          </a:p>
        </p:txBody>
      </p:sp>
      <p:sp>
        <p:nvSpPr>
          <p:cNvPr id="3" name="Subtitle 2">
            <a:extLst>
              <a:ext uri="{FF2B5EF4-FFF2-40B4-BE49-F238E27FC236}">
                <a16:creationId xmlns:a16="http://schemas.microsoft.com/office/drawing/2014/main" id="{908CE5DB-C226-615D-ECC5-AA3B4A01A330}"/>
              </a:ext>
            </a:extLst>
          </p:cNvPr>
          <p:cNvSpPr>
            <a:spLocks noGrp="1"/>
          </p:cNvSpPr>
          <p:nvPr>
            <p:ph type="subTitle" idx="1"/>
          </p:nvPr>
        </p:nvSpPr>
        <p:spPr>
          <a:xfrm>
            <a:off x="728197" y="2647987"/>
            <a:ext cx="9144000" cy="1065370"/>
          </a:xfrm>
        </p:spPr>
        <p:txBody>
          <a:bodyPr/>
          <a:lstStyle/>
          <a:p>
            <a:r>
              <a:rPr lang="en-US" sz="3200" b="1" dirty="0"/>
              <a:t>Conflicting obligations, imperatives and challenges</a:t>
            </a:r>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p:txBody>
      </p:sp>
    </p:spTree>
    <p:extLst>
      <p:ext uri="{BB962C8B-B14F-4D97-AF65-F5344CB8AC3E}">
        <p14:creationId xmlns:p14="http://schemas.microsoft.com/office/powerpoint/2010/main" val="99041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08A9-7E93-7E50-ACA4-746CA096B711}"/>
              </a:ext>
            </a:extLst>
          </p:cNvPr>
          <p:cNvSpPr>
            <a:spLocks noGrp="1"/>
          </p:cNvSpPr>
          <p:nvPr>
            <p:ph type="ctrTitle"/>
          </p:nvPr>
        </p:nvSpPr>
        <p:spPr>
          <a:xfrm>
            <a:off x="415962" y="96817"/>
            <a:ext cx="9144000" cy="842067"/>
          </a:xfrm>
        </p:spPr>
        <p:txBody>
          <a:bodyPr/>
          <a:lstStyle/>
          <a:p>
            <a:pPr algn="l"/>
            <a:r>
              <a:rPr lang="en-US" sz="3600" b="1" dirty="0">
                <a:solidFill>
                  <a:schemeClr val="bg1"/>
                </a:solidFill>
              </a:rPr>
              <a:t>Risks in multi-role heavy vehicle operations</a:t>
            </a:r>
          </a:p>
        </p:txBody>
      </p:sp>
      <p:sp>
        <p:nvSpPr>
          <p:cNvPr id="3" name="Subtitle 2">
            <a:extLst>
              <a:ext uri="{FF2B5EF4-FFF2-40B4-BE49-F238E27FC236}">
                <a16:creationId xmlns:a16="http://schemas.microsoft.com/office/drawing/2014/main" id="{908CE5DB-C226-615D-ECC5-AA3B4A01A330}"/>
              </a:ext>
            </a:extLst>
          </p:cNvPr>
          <p:cNvSpPr>
            <a:spLocks noGrp="1"/>
          </p:cNvSpPr>
          <p:nvPr>
            <p:ph type="subTitle" idx="1"/>
          </p:nvPr>
        </p:nvSpPr>
        <p:spPr>
          <a:xfrm>
            <a:off x="548484" y="1944570"/>
            <a:ext cx="9144000" cy="2968859"/>
          </a:xfrm>
        </p:spPr>
        <p:txBody>
          <a:bodyPr/>
          <a:lstStyle/>
          <a:p>
            <a:pPr algn="l"/>
            <a:r>
              <a:rPr lang="en-US" sz="2800" b="1" dirty="0"/>
              <a:t>Conflicting obligations, imperatives and challenges:</a:t>
            </a:r>
          </a:p>
          <a:p>
            <a:pPr marL="457200" indent="-457200" algn="l">
              <a:buFont typeface="Arial" panose="020B0604020202020204" pitchFamily="34" charset="0"/>
              <a:buChar char="•"/>
            </a:pPr>
            <a:r>
              <a:rPr lang="en-US" sz="2800" dirty="0"/>
              <a:t>Clarity of responsibility</a:t>
            </a:r>
          </a:p>
          <a:p>
            <a:pPr marL="457200" indent="-457200" algn="l">
              <a:buFont typeface="Arial" panose="020B0604020202020204" pitchFamily="34" charset="0"/>
              <a:buChar char="•"/>
            </a:pPr>
            <a:r>
              <a:rPr lang="en-US" sz="2800" dirty="0"/>
              <a:t>Skills and competency – recency</a:t>
            </a:r>
          </a:p>
          <a:p>
            <a:pPr marL="457200" indent="-457200" algn="l">
              <a:buFont typeface="Arial" panose="020B0604020202020204" pitchFamily="34" charset="0"/>
              <a:buChar char="•"/>
            </a:pPr>
            <a:r>
              <a:rPr lang="en-US" sz="2800" dirty="0"/>
              <a:t>Managing procedures and training</a:t>
            </a:r>
          </a:p>
          <a:p>
            <a:pPr marL="457200" indent="-457200" algn="l">
              <a:buFont typeface="Arial" panose="020B0604020202020204" pitchFamily="34" charset="0"/>
              <a:buChar char="•"/>
            </a:pPr>
            <a:r>
              <a:rPr lang="en-US" sz="2800" dirty="0"/>
              <a:t>Time management and priorities</a:t>
            </a:r>
          </a:p>
          <a:p>
            <a:pPr algn="l"/>
            <a:endParaRPr lang="en-US" sz="2800" dirty="0"/>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41610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F8CC435-F85D-0FF3-3B49-CE8E09FE66D3}"/>
              </a:ext>
            </a:extLst>
          </p:cNvPr>
          <p:cNvSpPr>
            <a:spLocks noGrp="1"/>
          </p:cNvSpPr>
          <p:nvPr>
            <p:ph type="subTitle" idx="1"/>
          </p:nvPr>
        </p:nvSpPr>
        <p:spPr>
          <a:xfrm>
            <a:off x="408877" y="1817746"/>
            <a:ext cx="9144000" cy="3222508"/>
          </a:xfrm>
        </p:spPr>
        <p:txBody>
          <a:bodyPr/>
          <a:lstStyle/>
          <a:p>
            <a:pPr algn="l"/>
            <a:r>
              <a:rPr lang="en-US" sz="2800" b="1" dirty="0"/>
              <a:t>Conflicting obligations, imperatives and challenges:</a:t>
            </a:r>
          </a:p>
          <a:p>
            <a:pPr marL="457200" indent="-457200" algn="l">
              <a:buFont typeface="Arial" panose="020B0604020202020204" pitchFamily="34" charset="0"/>
              <a:buChar char="•"/>
            </a:pPr>
            <a:r>
              <a:rPr lang="en-US" sz="2800" dirty="0"/>
              <a:t>Assignment and scheduling – conflict in HV v. Operations</a:t>
            </a:r>
          </a:p>
          <a:p>
            <a:pPr marL="457200" indent="-457200" algn="l">
              <a:buFont typeface="Arial" panose="020B0604020202020204" pitchFamily="34" charset="0"/>
              <a:buChar char="•"/>
            </a:pPr>
            <a:r>
              <a:rPr lang="en-US" sz="2800" dirty="0"/>
              <a:t>Oversight and support – access to information and review</a:t>
            </a:r>
          </a:p>
          <a:p>
            <a:pPr marL="457200" indent="-457200" algn="l">
              <a:buFont typeface="Arial" panose="020B0604020202020204" pitchFamily="34" charset="0"/>
              <a:buChar char="•"/>
            </a:pPr>
            <a:r>
              <a:rPr lang="en-US" sz="2800" dirty="0"/>
              <a:t>Fatigue and Fitness for Duty</a:t>
            </a:r>
          </a:p>
          <a:p>
            <a:pPr marL="457200" indent="-457200" algn="l">
              <a:buFont typeface="Arial" panose="020B0604020202020204" pitchFamily="34" charset="0"/>
              <a:buChar char="•"/>
            </a:pPr>
            <a:r>
              <a:rPr lang="en-US" sz="2800" dirty="0"/>
              <a:t>Expectations and communication</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a:p>
        </p:txBody>
      </p:sp>
      <p:sp>
        <p:nvSpPr>
          <p:cNvPr id="5" name="Title 1">
            <a:extLst>
              <a:ext uri="{FF2B5EF4-FFF2-40B4-BE49-F238E27FC236}">
                <a16:creationId xmlns:a16="http://schemas.microsoft.com/office/drawing/2014/main" id="{555CE717-170B-B67A-37CE-50D6361EDC4E}"/>
              </a:ext>
            </a:extLst>
          </p:cNvPr>
          <p:cNvSpPr>
            <a:spLocks noGrp="1"/>
          </p:cNvSpPr>
          <p:nvPr>
            <p:ph type="ctrTitle"/>
          </p:nvPr>
        </p:nvSpPr>
        <p:spPr>
          <a:xfrm>
            <a:off x="408877" y="0"/>
            <a:ext cx="10151327" cy="867124"/>
          </a:xfrm>
        </p:spPr>
        <p:txBody>
          <a:bodyPr/>
          <a:lstStyle/>
          <a:p>
            <a:pPr algn="l"/>
            <a:r>
              <a:rPr lang="en-US" sz="3600" b="1" dirty="0">
                <a:solidFill>
                  <a:schemeClr val="bg1"/>
                </a:solidFill>
              </a:rPr>
              <a:t>Risks in multi-role heavy vehicle operations cont’d</a:t>
            </a:r>
          </a:p>
        </p:txBody>
      </p:sp>
    </p:spTree>
    <p:extLst>
      <p:ext uri="{BB962C8B-B14F-4D97-AF65-F5344CB8AC3E}">
        <p14:creationId xmlns:p14="http://schemas.microsoft.com/office/powerpoint/2010/main" val="119954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5338-3AA7-7BB2-4049-A076CDAA819E}"/>
              </a:ext>
            </a:extLst>
          </p:cNvPr>
          <p:cNvSpPr txBox="1">
            <a:spLocks/>
          </p:cNvSpPr>
          <p:nvPr/>
        </p:nvSpPr>
        <p:spPr>
          <a:xfrm>
            <a:off x="187526" y="393287"/>
            <a:ext cx="8003232" cy="32754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mn-lt"/>
              </a:rPr>
              <a:t>The Legislation</a:t>
            </a:r>
          </a:p>
          <a:p>
            <a:endParaRPr lang="en-US" sz="3200" dirty="0">
              <a:solidFill>
                <a:schemeClr val="bg1"/>
              </a:solidFill>
              <a:latin typeface="+mn-lt"/>
            </a:endParaRPr>
          </a:p>
          <a:p>
            <a:pPr marL="571500" indent="-571500">
              <a:buFont typeface="Arial" panose="020B0604020202020204" pitchFamily="34" charset="0"/>
              <a:buChar char="•"/>
            </a:pPr>
            <a:r>
              <a:rPr lang="en-US" sz="3200" dirty="0">
                <a:latin typeface="+mn-lt"/>
              </a:rPr>
              <a:t>Heavy Vehicle National Law (HVNL)</a:t>
            </a:r>
          </a:p>
          <a:p>
            <a:pPr marL="571500" indent="-571500">
              <a:buFont typeface="Arial" panose="020B0604020202020204" pitchFamily="34" charset="0"/>
              <a:buChar char="•"/>
            </a:pPr>
            <a:endParaRPr lang="en-US" sz="3200" dirty="0">
              <a:latin typeface="+mn-lt"/>
            </a:endParaRPr>
          </a:p>
          <a:p>
            <a:pPr marL="571500" indent="-571500">
              <a:buFont typeface="Arial" panose="020B0604020202020204" pitchFamily="34" charset="0"/>
              <a:buChar char="•"/>
            </a:pPr>
            <a:r>
              <a:rPr lang="en-US" sz="3200" dirty="0">
                <a:latin typeface="+mn-lt"/>
              </a:rPr>
              <a:t>National Heavy Vehicle Regulator (NHVR)</a:t>
            </a:r>
            <a:br>
              <a:rPr lang="en-US" sz="3200" dirty="0">
                <a:latin typeface="+mn-lt"/>
              </a:rPr>
            </a:br>
            <a:endParaRPr lang="en-US" sz="3200" dirty="0">
              <a:latin typeface="+mn-lt"/>
            </a:endParaRPr>
          </a:p>
          <a:p>
            <a:pPr marL="571500" indent="-571500">
              <a:buFont typeface="Arial" panose="020B0604020202020204" pitchFamily="34" charset="0"/>
              <a:buChar char="•"/>
            </a:pPr>
            <a:r>
              <a:rPr lang="en-AU" sz="3200" dirty="0">
                <a:latin typeface="+mn-lt"/>
                <a:ea typeface="Times New Roman" panose="02020603050405020304" pitchFamily="18" charset="0"/>
                <a:cs typeface="Arial" panose="020B0604020202020204" pitchFamily="34" charset="0"/>
              </a:rPr>
              <a:t>Chapter 1A Safety Duties</a:t>
            </a:r>
            <a:br>
              <a:rPr lang="en-AU" sz="3200" dirty="0">
                <a:latin typeface="Arial" panose="020B0604020202020204" pitchFamily="34" charset="0"/>
                <a:ea typeface="Calibri" panose="020F0502020204030204" pitchFamily="34" charset="0"/>
                <a:cs typeface="Arial" panose="020B0604020202020204" pitchFamily="34" charset="0"/>
              </a:rPr>
            </a:br>
            <a:br>
              <a:rPr lang="en-US" sz="3200" dirty="0"/>
            </a:br>
            <a:endParaRPr lang="en-US" sz="3200" dirty="0"/>
          </a:p>
        </p:txBody>
      </p:sp>
      <p:sp>
        <p:nvSpPr>
          <p:cNvPr id="3" name="TextBox 2">
            <a:extLst>
              <a:ext uri="{FF2B5EF4-FFF2-40B4-BE49-F238E27FC236}">
                <a16:creationId xmlns:a16="http://schemas.microsoft.com/office/drawing/2014/main" id="{29E6A9D5-C4B7-7433-78D8-C82D20A0CEE3}"/>
              </a:ext>
            </a:extLst>
          </p:cNvPr>
          <p:cNvSpPr txBox="1"/>
          <p:nvPr/>
        </p:nvSpPr>
        <p:spPr>
          <a:xfrm>
            <a:off x="1346580" y="4376854"/>
            <a:ext cx="9498840" cy="1015663"/>
          </a:xfrm>
          <a:prstGeom prst="rect">
            <a:avLst/>
          </a:prstGeom>
          <a:noFill/>
        </p:spPr>
        <p:txBody>
          <a:bodyPr wrap="square" rtlCol="0">
            <a:spAutoFit/>
          </a:bodyPr>
          <a:lstStyle/>
          <a:p>
            <a:pPr lvl="1" algn="ctr"/>
            <a:endParaRPr lang="en-US" sz="2400" dirty="0"/>
          </a:p>
          <a:p>
            <a:pPr lvl="1" algn="ctr"/>
            <a:r>
              <a:rPr lang="en-US" sz="3600" b="1" dirty="0"/>
              <a:t>Chain of Responsibility (CoR)</a:t>
            </a:r>
          </a:p>
        </p:txBody>
      </p:sp>
    </p:spTree>
    <p:extLst>
      <p:ext uri="{BB962C8B-B14F-4D97-AF65-F5344CB8AC3E}">
        <p14:creationId xmlns:p14="http://schemas.microsoft.com/office/powerpoint/2010/main" val="27971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4A2D3-B83F-EDDE-6916-5ACF14E39228}"/>
              </a:ext>
            </a:extLst>
          </p:cNvPr>
          <p:cNvSpPr txBox="1"/>
          <p:nvPr/>
        </p:nvSpPr>
        <p:spPr>
          <a:xfrm>
            <a:off x="543231" y="238432"/>
            <a:ext cx="11105537" cy="6206827"/>
          </a:xfrm>
          <a:prstGeom prst="rect">
            <a:avLst/>
          </a:prstGeom>
          <a:noFill/>
        </p:spPr>
        <p:txBody>
          <a:bodyPr wrap="square" lIns="91440" tIns="45720" rIns="91440" bIns="45720" rtlCol="0" anchor="t">
            <a:spAutoFit/>
          </a:bodyPr>
          <a:lstStyle/>
          <a:p>
            <a:pPr marL="0" indent="0">
              <a:spcAft>
                <a:spcPts val="750"/>
              </a:spcAft>
              <a:buNone/>
            </a:pPr>
            <a:r>
              <a:rPr lang="en-AU" sz="3200" b="1" dirty="0">
                <a:solidFill>
                  <a:schemeClr val="bg1"/>
                </a:solidFill>
                <a:effectLst/>
                <a:ea typeface="Times New Roman" panose="02020603050405020304" pitchFamily="18" charset="0"/>
                <a:cs typeface="Arial" panose="020B0604020202020204" pitchFamily="34" charset="0"/>
              </a:rPr>
              <a:t>Section 26A - Principle of shared responsibility</a:t>
            </a:r>
            <a:endParaRPr lang="en-AU" sz="3200" dirty="0">
              <a:solidFill>
                <a:schemeClr val="bg1"/>
              </a:solidFill>
              <a:effectLst/>
              <a:ea typeface="Calibri" panose="020F0502020204030204" pitchFamily="34" charset="0"/>
              <a:cs typeface="Arial" panose="020B0604020202020204" pitchFamily="34" charset="0"/>
            </a:endParaRPr>
          </a:p>
          <a:p>
            <a:pPr>
              <a:spcAft>
                <a:spcPts val="750"/>
              </a:spcAft>
            </a:pPr>
            <a:endParaRPr lang="en-AU" sz="3200" b="1" dirty="0">
              <a:solidFill>
                <a:schemeClr val="bg1"/>
              </a:solidFill>
              <a:ea typeface="Times New Roman" panose="02020603050405020304" pitchFamily="18" charset="0"/>
              <a:cs typeface="Arial"/>
            </a:endParaRPr>
          </a:p>
          <a:p>
            <a:pPr marL="0" indent="0">
              <a:buNone/>
            </a:pPr>
            <a:r>
              <a:rPr lang="en-AU" sz="3200" dirty="0">
                <a:effectLst/>
                <a:ea typeface="Times New Roman" panose="02020603050405020304" pitchFamily="18" charset="0"/>
                <a:cs typeface="Arial" panose="020B0604020202020204" pitchFamily="34" charset="0"/>
              </a:rPr>
              <a:t>The safety of transport activities relating to a heavy vehicle</a:t>
            </a:r>
            <a:r>
              <a:rPr lang="en-AU" sz="3200" dirty="0">
                <a:solidFill>
                  <a:srgbClr val="FFC000"/>
                </a:solidFill>
                <a:effectLst/>
                <a:ea typeface="Times New Roman" panose="02020603050405020304" pitchFamily="18" charset="0"/>
                <a:cs typeface="Arial" panose="020B0604020202020204" pitchFamily="34" charset="0"/>
              </a:rPr>
              <a:t> </a:t>
            </a:r>
            <a:r>
              <a:rPr lang="en-AU" sz="3200" dirty="0">
                <a:effectLst/>
                <a:ea typeface="Times New Roman" panose="02020603050405020304" pitchFamily="18" charset="0"/>
                <a:cs typeface="Arial" panose="020B0604020202020204" pitchFamily="34" charset="0"/>
              </a:rPr>
              <a:t>is the shared responsibility of each party in the chain of responsibility for the vehicle.</a:t>
            </a:r>
            <a:endParaRPr lang="en-AU" sz="3200" dirty="0">
              <a:effectLst/>
              <a:ea typeface="Calibri" panose="020F0502020204030204" pitchFamily="34" charset="0"/>
              <a:cs typeface="Arial" panose="020B0604020202020204" pitchFamily="34" charset="0"/>
            </a:endParaRPr>
          </a:p>
          <a:p>
            <a:endParaRPr lang="en-US" sz="3200" b="1" dirty="0"/>
          </a:p>
          <a:p>
            <a:r>
              <a:rPr lang="en-US" sz="3200" b="1" dirty="0">
                <a:solidFill>
                  <a:schemeClr val="bg1"/>
                </a:solidFill>
              </a:rPr>
              <a:t>Section 26C – Primary Duty</a:t>
            </a:r>
          </a:p>
          <a:p>
            <a:endParaRPr lang="en-AU" sz="3200" dirty="0">
              <a:effectLst/>
              <a:ea typeface="Times New Roman" panose="02020603050405020304" pitchFamily="18" charset="0"/>
              <a:cs typeface="Arial" panose="020B0604020202020204" pitchFamily="34" charset="0"/>
            </a:endParaRPr>
          </a:p>
          <a:p>
            <a:r>
              <a:rPr lang="en-AU" sz="3200" dirty="0">
                <a:effectLst/>
                <a:ea typeface="Times New Roman" panose="02020603050405020304" pitchFamily="18" charset="0"/>
                <a:cs typeface="Arial" panose="020B0604020202020204" pitchFamily="34" charset="0"/>
              </a:rPr>
              <a:t>Each party in the chain of responsibility for a heavy vehicle </a:t>
            </a:r>
            <a:r>
              <a:rPr lang="en-AU" sz="3200" u="sng" dirty="0">
                <a:effectLst/>
                <a:ea typeface="Times New Roman" panose="02020603050405020304" pitchFamily="18" charset="0"/>
                <a:cs typeface="Arial" panose="020B0604020202020204" pitchFamily="34" charset="0"/>
              </a:rPr>
              <a:t>must ensure</a:t>
            </a:r>
            <a:r>
              <a:rPr lang="en-AU" sz="3200" u="sng" dirty="0">
                <a:ea typeface="Times New Roman" panose="02020603050405020304" pitchFamily="18" charset="0"/>
                <a:cs typeface="Arial" panose="020B0604020202020204" pitchFamily="34" charset="0"/>
              </a:rPr>
              <a:t>,</a:t>
            </a:r>
            <a:r>
              <a:rPr lang="en-AU" sz="3200" u="sng" dirty="0">
                <a:effectLst/>
                <a:ea typeface="Times New Roman" panose="02020603050405020304" pitchFamily="18" charset="0"/>
                <a:cs typeface="Arial" panose="020B0604020202020204" pitchFamily="34" charset="0"/>
              </a:rPr>
              <a:t> so far as is reasonably practicable,</a:t>
            </a:r>
            <a:r>
              <a:rPr lang="en-AU" sz="3200" dirty="0">
                <a:effectLst/>
                <a:ea typeface="Times New Roman" panose="02020603050405020304" pitchFamily="18" charset="0"/>
                <a:cs typeface="Arial" panose="020B0604020202020204" pitchFamily="34" charset="0"/>
              </a:rPr>
              <a:t> the safety</a:t>
            </a:r>
            <a:r>
              <a:rPr lang="en-AU" sz="3200" dirty="0">
                <a:solidFill>
                  <a:schemeClr val="bg1"/>
                </a:solidFill>
                <a:effectLst/>
                <a:ea typeface="Times New Roman" panose="02020603050405020304" pitchFamily="18" charset="0"/>
                <a:cs typeface="Arial" panose="020B0604020202020204" pitchFamily="34" charset="0"/>
              </a:rPr>
              <a:t> </a:t>
            </a:r>
            <a:r>
              <a:rPr lang="en-AU" sz="3200" dirty="0">
                <a:effectLst/>
                <a:ea typeface="Times New Roman" panose="02020603050405020304" pitchFamily="18" charset="0"/>
                <a:cs typeface="Arial" panose="020B0604020202020204" pitchFamily="34" charset="0"/>
              </a:rPr>
              <a:t>of the party’s transport activities relating to the vehicle.</a:t>
            </a:r>
            <a:endParaRPr lang="en-AU" sz="3200" dirty="0">
              <a:ea typeface="Times New Roman" panose="02020603050405020304" pitchFamily="18" charset="0"/>
              <a:cs typeface="Arial" panose="020B0604020202020204" pitchFamily="34" charset="0"/>
            </a:endParaRPr>
          </a:p>
          <a:p>
            <a:endParaRPr lang="en-AU" sz="32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3381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9F66-56E4-D2D9-1C57-71BE4D6ACA33}"/>
              </a:ext>
            </a:extLst>
          </p:cNvPr>
          <p:cNvSpPr>
            <a:spLocks noGrp="1"/>
          </p:cNvSpPr>
          <p:nvPr>
            <p:ph type="ctrTitle"/>
          </p:nvPr>
        </p:nvSpPr>
        <p:spPr>
          <a:xfrm>
            <a:off x="408878" y="267629"/>
            <a:ext cx="9794488" cy="800216"/>
          </a:xfrm>
        </p:spPr>
        <p:txBody>
          <a:bodyPr/>
          <a:lstStyle/>
          <a:p>
            <a:pPr algn="l"/>
            <a:r>
              <a:rPr lang="en-AU" sz="3600" b="1" i="0" dirty="0">
                <a:solidFill>
                  <a:schemeClr val="bg1"/>
                </a:solidFill>
                <a:effectLst/>
                <a:latin typeface="URWGeometric-Regular"/>
              </a:rPr>
              <a:t>Section 26E – Prohibited </a:t>
            </a:r>
            <a:r>
              <a:rPr lang="en-AU" sz="3600" b="1" dirty="0">
                <a:solidFill>
                  <a:schemeClr val="bg1"/>
                </a:solidFill>
                <a:latin typeface="URWGeometric-Regular"/>
              </a:rPr>
              <a:t>R</a:t>
            </a:r>
            <a:r>
              <a:rPr lang="en-AU" sz="3600" b="1" i="0" dirty="0">
                <a:solidFill>
                  <a:schemeClr val="bg1"/>
                </a:solidFill>
                <a:effectLst/>
                <a:latin typeface="URWGeometric-Regular"/>
              </a:rPr>
              <a:t>equests and Contracts</a:t>
            </a:r>
            <a:endParaRPr lang="en-US" sz="3600" b="1" dirty="0">
              <a:solidFill>
                <a:schemeClr val="bg1"/>
              </a:solidFill>
            </a:endParaRPr>
          </a:p>
        </p:txBody>
      </p:sp>
      <p:sp>
        <p:nvSpPr>
          <p:cNvPr id="4" name="TextBox 3">
            <a:extLst>
              <a:ext uri="{FF2B5EF4-FFF2-40B4-BE49-F238E27FC236}">
                <a16:creationId xmlns:a16="http://schemas.microsoft.com/office/drawing/2014/main" id="{36869540-5765-1747-910D-B7E0883C1B1B}"/>
              </a:ext>
            </a:extLst>
          </p:cNvPr>
          <p:cNvSpPr txBox="1"/>
          <p:nvPr/>
        </p:nvSpPr>
        <p:spPr>
          <a:xfrm>
            <a:off x="408878" y="1146954"/>
            <a:ext cx="10374352" cy="4401205"/>
          </a:xfrm>
          <a:prstGeom prst="rect">
            <a:avLst/>
          </a:prstGeom>
          <a:noFill/>
        </p:spPr>
        <p:txBody>
          <a:bodyPr wrap="square" rtlCol="0">
            <a:spAutoFit/>
          </a:bodyPr>
          <a:lstStyle/>
          <a:p>
            <a:pPr marL="457200" indent="-457200">
              <a:buFont typeface="Arial" panose="020B0604020202020204" pitchFamily="34" charset="0"/>
              <a:buChar char="•"/>
            </a:pPr>
            <a:r>
              <a:rPr lang="en-US" sz="2800" b="1" dirty="0"/>
              <a:t>S26E (1)</a:t>
            </a:r>
            <a:r>
              <a:rPr lang="en-US" sz="2800" dirty="0"/>
              <a:t> – </a:t>
            </a:r>
            <a:r>
              <a:rPr lang="en-US" sz="2800" b="1" dirty="0">
                <a:solidFill>
                  <a:schemeClr val="bg1"/>
                </a:solidFill>
              </a:rPr>
              <a:t>asks or directs </a:t>
            </a:r>
            <a:r>
              <a:rPr lang="en-US" sz="2800" dirty="0"/>
              <a:t>a driver or asks or directs a party in the </a:t>
            </a:r>
            <a:r>
              <a:rPr lang="en-US" sz="2800" dirty="0" err="1"/>
              <a:t>CoR</a:t>
            </a:r>
            <a:r>
              <a:rPr lang="en-US" sz="2800" dirty="0"/>
              <a:t> – to do something which would cause the driver to speed, drive while impaired by fatigue or breach a drivers work and rest options</a:t>
            </a:r>
          </a:p>
          <a:p>
            <a:endParaRPr lang="en-US" sz="2800" dirty="0"/>
          </a:p>
          <a:p>
            <a:pPr marL="457200" indent="-457200">
              <a:buFont typeface="Arial" panose="020B0604020202020204" pitchFamily="34" charset="0"/>
              <a:buChar char="•"/>
            </a:pPr>
            <a:r>
              <a:rPr lang="en-US" sz="2800" b="1" dirty="0"/>
              <a:t>S26E (2)</a:t>
            </a:r>
            <a:r>
              <a:rPr lang="en-US" sz="2800" dirty="0"/>
              <a:t> - </a:t>
            </a:r>
            <a:r>
              <a:rPr lang="en-AU" sz="2800" b="0" i="0" dirty="0">
                <a:solidFill>
                  <a:srgbClr val="000000"/>
                </a:solidFill>
                <a:effectLst/>
                <a:latin typeface="URWGeometric-Regular"/>
              </a:rPr>
              <a:t>not enter into an </a:t>
            </a:r>
            <a:r>
              <a:rPr lang="en-AU" sz="2800" b="1" i="0" dirty="0">
                <a:solidFill>
                  <a:schemeClr val="bg1"/>
                </a:solidFill>
                <a:effectLst/>
                <a:latin typeface="URWGeometric-Bold"/>
              </a:rPr>
              <a:t>agreement or contract</a:t>
            </a:r>
            <a:r>
              <a:rPr lang="en-AU" sz="2800" b="1" i="0" dirty="0">
                <a:solidFill>
                  <a:srgbClr val="000000"/>
                </a:solidFill>
                <a:effectLst/>
                <a:latin typeface="URWGeometric-Regular"/>
              </a:rPr>
              <a:t> </a:t>
            </a:r>
            <a:r>
              <a:rPr lang="en-AU" sz="2800" b="0" i="0" dirty="0">
                <a:solidFill>
                  <a:srgbClr val="000000"/>
                </a:solidFill>
                <a:effectLst/>
                <a:latin typeface="URWGeometric-Regular"/>
              </a:rPr>
              <a:t>with the </a:t>
            </a:r>
            <a:r>
              <a:rPr lang="en-AU" sz="2800" i="0" dirty="0">
                <a:effectLst/>
                <a:latin typeface="URWGeometric-Regular"/>
              </a:rPr>
              <a:t>driver</a:t>
            </a:r>
            <a:r>
              <a:rPr lang="en-AU" sz="2800" b="0" i="0" dirty="0">
                <a:effectLst/>
                <a:latin typeface="URWGeometric-Regular"/>
              </a:rPr>
              <a:t> of a heavy vehicle, or a </a:t>
            </a:r>
            <a:r>
              <a:rPr lang="en-AU" sz="2800" i="0" dirty="0">
                <a:effectLst/>
                <a:latin typeface="URWGeometric-Regular"/>
              </a:rPr>
              <a:t>party in the </a:t>
            </a:r>
            <a:r>
              <a:rPr lang="en-AU" sz="2800" dirty="0" err="1">
                <a:effectLst/>
                <a:latin typeface="URWGeometric-Regular"/>
              </a:rPr>
              <a:t>CoR</a:t>
            </a:r>
            <a:r>
              <a:rPr lang="en-AU" sz="2800" dirty="0">
                <a:effectLst/>
                <a:latin typeface="URWGeometric-Regular"/>
              </a:rPr>
              <a:t> </a:t>
            </a:r>
            <a:r>
              <a:rPr lang="en-AU" sz="2800" b="0" i="0" dirty="0">
                <a:solidFill>
                  <a:srgbClr val="000000"/>
                </a:solidFill>
                <a:effectLst/>
                <a:latin typeface="URWGeometric-Regular"/>
              </a:rPr>
              <a:t>that would cause or encourage the driver of a heavy vehicle to exceed the speed limit or drive while impaired by fatigue.</a:t>
            </a:r>
          </a:p>
          <a:p>
            <a:pPr marL="457200" indent="-457200">
              <a:buFont typeface="Arial" panose="020B0604020202020204" pitchFamily="34" charset="0"/>
              <a:buChar char="•"/>
            </a:pPr>
            <a:endParaRPr lang="en-AU" sz="2800" dirty="0">
              <a:solidFill>
                <a:srgbClr val="000000"/>
              </a:solidFill>
              <a:latin typeface="URWGeometric-Regular"/>
            </a:endParaRPr>
          </a:p>
        </p:txBody>
      </p:sp>
    </p:spTree>
    <p:extLst>
      <p:ext uri="{BB962C8B-B14F-4D97-AF65-F5344CB8AC3E}">
        <p14:creationId xmlns:p14="http://schemas.microsoft.com/office/powerpoint/2010/main" val="1561370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3A1BDB9696044E816CAD87028809BF" ma:contentTypeVersion="15" ma:contentTypeDescription="Create a new document." ma:contentTypeScope="" ma:versionID="fe4f443f79fd27c0201629b165d7d10b">
  <xsd:schema xmlns:xsd="http://www.w3.org/2001/XMLSchema" xmlns:xs="http://www.w3.org/2001/XMLSchema" xmlns:p="http://schemas.microsoft.com/office/2006/metadata/properties" xmlns:ns2="e725aea2-ffec-466e-8318-5ef182e89a10" xmlns:ns3="45ab7314-6ee2-4801-b2cf-a27306d55ce5" xmlns:ns4="3a93995c-2f59-466d-9065-fa6c9c5410b5" targetNamespace="http://schemas.microsoft.com/office/2006/metadata/properties" ma:root="true" ma:fieldsID="2e69c08acae43aa825eff92740b73479" ns2:_="" ns3:_="" ns4:_="">
    <xsd:import namespace="e725aea2-ffec-466e-8318-5ef182e89a10"/>
    <xsd:import namespace="45ab7314-6ee2-4801-b2cf-a27306d55ce5"/>
    <xsd:import namespace="3a93995c-2f59-466d-9065-fa6c9c5410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5aea2-ffec-466e-8318-5ef182e89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882f032-dad1-41cf-a60f-97869fdaafa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ab7314-6ee2-4801-b2cf-a27306d55c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c6c18b-575a-427f-afd5-584954fc6252}" ma:internalName="TaxCatchAll" ma:showField="CatchAllData" ma:web="3a93995c-2f59-466d-9065-fa6c9c5410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a93995c-2f59-466d-9065-fa6c9c5410b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25aea2-ffec-466e-8318-5ef182e89a10">
      <Terms xmlns="http://schemas.microsoft.com/office/infopath/2007/PartnerControls"/>
    </lcf76f155ced4ddcb4097134ff3c332f>
    <TaxCatchAll xmlns="45ab7314-6ee2-4801-b2cf-a27306d55ce5" xsi:nil="true"/>
  </documentManagement>
</p:properties>
</file>

<file path=customXml/itemProps1.xml><?xml version="1.0" encoding="utf-8"?>
<ds:datastoreItem xmlns:ds="http://schemas.openxmlformats.org/officeDocument/2006/customXml" ds:itemID="{C92A6539-AED2-4882-BD8A-23A68E113722}">
  <ds:schemaRefs>
    <ds:schemaRef ds:uri="http://schemas.microsoft.com/sharepoint/v3/contenttype/forms"/>
  </ds:schemaRefs>
</ds:datastoreItem>
</file>

<file path=customXml/itemProps2.xml><?xml version="1.0" encoding="utf-8"?>
<ds:datastoreItem xmlns:ds="http://schemas.openxmlformats.org/officeDocument/2006/customXml" ds:itemID="{F56763F4-2091-4573-954C-4D713AF6F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25aea2-ffec-466e-8318-5ef182e89a10"/>
    <ds:schemaRef ds:uri="45ab7314-6ee2-4801-b2cf-a27306d55ce5"/>
    <ds:schemaRef ds:uri="3a93995c-2f59-466d-9065-fa6c9c5410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AF0659-0A24-4D5B-8F20-FE652406AEB1}">
  <ds:schemaRefs>
    <ds:schemaRef ds:uri="http://schemas.microsoft.com/office/2006/metadata/properties"/>
    <ds:schemaRef ds:uri="http://schemas.microsoft.com/office/infopath/2007/PartnerControls"/>
    <ds:schemaRef ds:uri="e725aea2-ffec-466e-8318-5ef182e89a10"/>
    <ds:schemaRef ds:uri="45ab7314-6ee2-4801-b2cf-a27306d55ce5"/>
  </ds:schemaRefs>
</ds:datastoreItem>
</file>

<file path=docProps/app.xml><?xml version="1.0" encoding="utf-8"?>
<Properties xmlns="http://schemas.openxmlformats.org/officeDocument/2006/extended-properties" xmlns:vt="http://schemas.openxmlformats.org/officeDocument/2006/docPropsVTypes">
  <Template/>
  <TotalTime>30895</TotalTime>
  <Words>2304</Words>
  <Application>Microsoft Office PowerPoint</Application>
  <PresentationFormat>Widescreen</PresentationFormat>
  <Paragraphs>250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Risks in multi-role heavy vehicle operations</vt:lpstr>
      <vt:lpstr>Risks in multi-role heavy vehicle operations</vt:lpstr>
      <vt:lpstr>Risks in multi-role heavy vehicle operations cont’d</vt:lpstr>
      <vt:lpstr>PowerPoint Presentation</vt:lpstr>
      <vt:lpstr>PowerPoint Presentation</vt:lpstr>
      <vt:lpstr>Section 26E – Prohibited Requests and Contracts</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Chain of Responsibility - General</dc:title>
  <dc:creator>Redwand Consulting Pty Ltd</dc:creator>
  <cp:lastModifiedBy>geoff casey</cp:lastModifiedBy>
  <cp:revision>311</cp:revision>
  <dcterms:created xsi:type="dcterms:W3CDTF">2024-05-08T02:21:48Z</dcterms:created>
  <dcterms:modified xsi:type="dcterms:W3CDTF">2025-09-09T21:34:35Z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0x010100983A1BDB9696044E816CAD87028809BF</vt:lpwstr>
  </property>
  <property fmtid="{D5CDD505-2E9C-101B-9397-08002B2CF9AE}" pid="3" name="MediaServiceImageTags">
    <vt:lpwstr/>
  </property>
</Properties>
</file>